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698" r:id="rId6"/>
  </p:sldMasterIdLst>
  <p:notesMasterIdLst>
    <p:notesMasterId r:id="rId107"/>
  </p:notesMasterIdLst>
  <p:sldIdLst>
    <p:sldId id="336" r:id="rId7"/>
    <p:sldId id="709" r:id="rId8"/>
    <p:sldId id="810" r:id="rId9"/>
    <p:sldId id="861" r:id="rId10"/>
    <p:sldId id="813" r:id="rId11"/>
    <p:sldId id="814" r:id="rId12"/>
    <p:sldId id="812" r:id="rId13"/>
    <p:sldId id="815" r:id="rId14"/>
    <p:sldId id="871" r:id="rId15"/>
    <p:sldId id="885" r:id="rId16"/>
    <p:sldId id="886" r:id="rId17"/>
    <p:sldId id="887" r:id="rId18"/>
    <p:sldId id="888" r:id="rId19"/>
    <p:sldId id="870" r:id="rId20"/>
    <p:sldId id="853" r:id="rId21"/>
    <p:sldId id="858" r:id="rId22"/>
    <p:sldId id="854" r:id="rId23"/>
    <p:sldId id="857" r:id="rId24"/>
    <p:sldId id="859" r:id="rId25"/>
    <p:sldId id="883" r:id="rId26"/>
    <p:sldId id="884" r:id="rId27"/>
    <p:sldId id="889" r:id="rId28"/>
    <p:sldId id="890" r:id="rId29"/>
    <p:sldId id="860" r:id="rId30"/>
    <p:sldId id="863" r:id="rId31"/>
    <p:sldId id="817" r:id="rId32"/>
    <p:sldId id="892" r:id="rId33"/>
    <p:sldId id="902" r:id="rId34"/>
    <p:sldId id="903" r:id="rId35"/>
    <p:sldId id="816" r:id="rId36"/>
    <p:sldId id="862" r:id="rId37"/>
    <p:sldId id="818" r:id="rId38"/>
    <p:sldId id="864" r:id="rId39"/>
    <p:sldId id="865" r:id="rId40"/>
    <p:sldId id="867" r:id="rId41"/>
    <p:sldId id="819" r:id="rId42"/>
    <p:sldId id="866" r:id="rId43"/>
    <p:sldId id="820" r:id="rId44"/>
    <p:sldId id="821" r:id="rId45"/>
    <p:sldId id="822" r:id="rId46"/>
    <p:sldId id="869" r:id="rId47"/>
    <p:sldId id="868" r:id="rId48"/>
    <p:sldId id="823" r:id="rId49"/>
    <p:sldId id="824" r:id="rId50"/>
    <p:sldId id="825" r:id="rId51"/>
    <p:sldId id="826" r:id="rId52"/>
    <p:sldId id="844" r:id="rId53"/>
    <p:sldId id="845" r:id="rId54"/>
    <p:sldId id="850" r:id="rId55"/>
    <p:sldId id="827" r:id="rId56"/>
    <p:sldId id="842" r:id="rId57"/>
    <p:sldId id="829" r:id="rId58"/>
    <p:sldId id="828" r:id="rId59"/>
    <p:sldId id="846" r:id="rId60"/>
    <p:sldId id="847" r:id="rId61"/>
    <p:sldId id="848" r:id="rId62"/>
    <p:sldId id="849" r:id="rId63"/>
    <p:sldId id="830" r:id="rId64"/>
    <p:sldId id="831" r:id="rId65"/>
    <p:sldId id="900" r:id="rId66"/>
    <p:sldId id="832" r:id="rId67"/>
    <p:sldId id="833" r:id="rId68"/>
    <p:sldId id="834" r:id="rId69"/>
    <p:sldId id="835" r:id="rId70"/>
    <p:sldId id="836" r:id="rId71"/>
    <p:sldId id="901" r:id="rId72"/>
    <p:sldId id="837" r:id="rId73"/>
    <p:sldId id="838" r:id="rId74"/>
    <p:sldId id="908" r:id="rId75"/>
    <p:sldId id="909" r:id="rId76"/>
    <p:sldId id="910" r:id="rId77"/>
    <p:sldId id="851" r:id="rId78"/>
    <p:sldId id="840" r:id="rId79"/>
    <p:sldId id="856" r:id="rId80"/>
    <p:sldId id="839" r:id="rId81"/>
    <p:sldId id="852" r:id="rId82"/>
    <p:sldId id="905" r:id="rId83"/>
    <p:sldId id="899" r:id="rId84"/>
    <p:sldId id="904" r:id="rId85"/>
    <p:sldId id="873" r:id="rId86"/>
    <p:sldId id="874" r:id="rId87"/>
    <p:sldId id="876" r:id="rId88"/>
    <p:sldId id="877" r:id="rId89"/>
    <p:sldId id="878" r:id="rId90"/>
    <p:sldId id="879" r:id="rId91"/>
    <p:sldId id="880" r:id="rId92"/>
    <p:sldId id="881" r:id="rId93"/>
    <p:sldId id="875" r:id="rId94"/>
    <p:sldId id="894" r:id="rId95"/>
    <p:sldId id="895" r:id="rId96"/>
    <p:sldId id="896" r:id="rId97"/>
    <p:sldId id="898" r:id="rId98"/>
    <p:sldId id="882" r:id="rId99"/>
    <p:sldId id="897" r:id="rId100"/>
    <p:sldId id="906" r:id="rId101"/>
    <p:sldId id="907" r:id="rId102"/>
    <p:sldId id="893" r:id="rId103"/>
    <p:sldId id="339" r:id="rId104"/>
    <p:sldId id="843" r:id="rId105"/>
    <p:sldId id="84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86327" autoAdjust="0"/>
  </p:normalViewPr>
  <p:slideViewPr>
    <p:cSldViewPr snapToGrid="0">
      <p:cViewPr varScale="1">
        <p:scale>
          <a:sx n="167" d="100"/>
          <a:sy n="167" d="100"/>
        </p:scale>
        <p:origin x="1504"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notesMaster" Target="notesMasters/notesMaster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presProps" Target="pres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viewProps" Target="view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B9D10-7BCD-425C-9CA6-F5333486AD73}" type="datetimeFigureOut">
              <a:rPr lang="en-US" smtClean="0"/>
              <a:t>9/28/21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2674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306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523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998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965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66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651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234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5864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987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834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798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7506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7271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44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861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3827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2933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1684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361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868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0631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7743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5406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0934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464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6346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3247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498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4591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4714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414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1348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349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2929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858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939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2103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105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9523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133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3143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69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8805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767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891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133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864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7903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6741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694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2155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6997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98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7869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77200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7998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6562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6102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0539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628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923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86063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90891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09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85054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93931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7790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6419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525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53647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97543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8049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7391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3704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0631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17206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48840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7280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51737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40411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590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26025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32560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84683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19696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7050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75400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22443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0842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33535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4875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7777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7333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9962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07989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6966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0760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689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914362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677336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00335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12762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2310336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042490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5154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2210217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1551916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33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111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1085689"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a:t>Click to edit Master title style</a:t>
            </a:r>
          </a:p>
        </p:txBody>
      </p:sp>
      <p:sp>
        <p:nvSpPr>
          <p:cNvPr id="4" name="Slide Number Placeholder 2"/>
          <p:cNvSpPr>
            <a:spLocks noGrp="1"/>
          </p:cNvSpPr>
          <p:nvPr>
            <p:ph type="sldNum" sz="quarter" idx="4"/>
          </p:nvPr>
        </p:nvSpPr>
        <p:spPr>
          <a:xfrm>
            <a:off x="4673600" y="6324601"/>
            <a:ext cx="2844800" cy="365125"/>
          </a:xfrm>
          <a:prstGeom prst="rect">
            <a:avLst/>
          </a:prstGeom>
        </p:spPr>
        <p:txBody>
          <a:bodyPr vert="horz" lIns="91440" tIns="45720" rIns="91440" bIns="45720" rtlCol="0" anchor="ctr"/>
          <a:lstStyle>
            <a:lvl1pPr algn="ctr">
              <a:defRPr sz="1200">
                <a:solidFill>
                  <a:srgbClr val="00516F"/>
                </a:solidFill>
              </a:defRPr>
            </a:lvl1pPr>
          </a:lstStyle>
          <a:p>
            <a:fld id="{028DCDFB-FB33-584C-A978-027363C9945E}" type="slidenum">
              <a:rPr lang="en-US" smtClean="0"/>
              <a:pPr/>
              <a:t>‹#›</a:t>
            </a:fld>
            <a:endParaRPr lang="en-US" dirty="0"/>
          </a:p>
        </p:txBody>
      </p:sp>
      <p:pic>
        <p:nvPicPr>
          <p:cNvPr id="5" name="Picture 4" descr="BG-blan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13"/>
            <a:ext cx="12192000" cy="6858000"/>
          </a:xfrm>
          <a:prstGeom prst="rect">
            <a:avLst/>
          </a:prstGeom>
        </p:spPr>
      </p:pic>
    </p:spTree>
    <p:extLst>
      <p:ext uri="{BB962C8B-B14F-4D97-AF65-F5344CB8AC3E}">
        <p14:creationId xmlns:p14="http://schemas.microsoft.com/office/powerpoint/2010/main" val="24212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8109265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64687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8834" y="6526214"/>
            <a:ext cx="1951567" cy="255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4673600" y="6356351"/>
            <a:ext cx="28448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3877128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6064298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6" name="Slide Number Placeholder 4"/>
          <p:cNvSpPr>
            <a:spLocks noGrp="1"/>
          </p:cNvSpPr>
          <p:nvPr>
            <p:ph type="sldNum" sz="quarter" idx="4"/>
          </p:nvPr>
        </p:nvSpPr>
        <p:spPr>
          <a:xfrm>
            <a:off x="9448800" y="6356351"/>
            <a:ext cx="2743200" cy="365125"/>
          </a:xfrm>
          <a:prstGeom prst="rect">
            <a:avLst/>
          </a:prstGeom>
        </p:spPr>
        <p:txBody>
          <a:bodyPr vert="horz" lIns="91440" tIns="45720" rIns="91440" bIns="45720" rtlCol="0" anchor="ctr"/>
          <a:lstStyle>
            <a:lvl1pPr algn="r">
              <a:defRPr sz="1200">
                <a:solidFill>
                  <a:schemeClr val="tx1"/>
                </a:solidFill>
              </a:defRPr>
            </a:lvl1pPr>
          </a:lstStyle>
          <a:p>
            <a:fld id="{69ED3A49-8FDA-4437-87F5-0052411D3893}" type="slidenum">
              <a:rPr lang="en-US" smtClean="0"/>
              <a:pPr/>
              <a:t>‹#›</a:t>
            </a:fld>
            <a:endParaRPr lang="en-US" dirty="0"/>
          </a:p>
        </p:txBody>
      </p:sp>
    </p:spTree>
    <p:extLst>
      <p:ext uri="{BB962C8B-B14F-4D97-AF65-F5344CB8AC3E}">
        <p14:creationId xmlns:p14="http://schemas.microsoft.com/office/powerpoint/2010/main" val="306795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102649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873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085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379744027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Tree>
    <p:extLst>
      <p:ext uri="{BB962C8B-B14F-4D97-AF65-F5344CB8AC3E}">
        <p14:creationId xmlns:p14="http://schemas.microsoft.com/office/powerpoint/2010/main" val="21078854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88E9036-058F-44FD-9DB6-B7BAF010EF2A}" type="datetime1">
              <a:rPr lang="en-US" smtClean="0"/>
              <a:t>9/28/21</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387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G-titl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93" r:id="rId10"/>
    <p:sldLayoutId id="2147483695" r:id="rId11"/>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5040450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2" r:id="rId23"/>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hyperlink" Target="https://tools.niem.gov/contesa/" TargetMode="External"/><Relationship Id="rId2" Type="http://schemas.openxmlformats.org/officeDocument/2006/relationships/notesSlide" Target="../notesSlides/notesSlide99.xml"/><Relationship Id="rId1" Type="http://schemas.openxmlformats.org/officeDocument/2006/relationships/slideLayout" Target="../slideLayouts/slideLayout11.xml"/><Relationship Id="rId5" Type="http://schemas.openxmlformats.org/officeDocument/2006/relationships/hyperlink" Target="https://niem.github.io/reference/tools/oxygen/snippets/" TargetMode="External"/><Relationship Id="rId4" Type="http://schemas.openxmlformats.org/officeDocument/2006/relationships/hyperlink" Target="http://niem5.or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51.emf"/><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5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55.sv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hyperlink" Target="http://niem.github.io/niem-releases/" TargetMode="External"/><Relationship Id="rId2" Type="http://schemas.openxmlformats.org/officeDocument/2006/relationships/notesSlide" Target="../notesSlides/notesSlide98.xml"/><Relationship Id="rId1" Type="http://schemas.openxmlformats.org/officeDocument/2006/relationships/slideLayout" Target="../slideLayouts/slideLayout11.xml"/><Relationship Id="rId5" Type="http://schemas.openxmlformats.org/officeDocument/2006/relationships/hyperlink" Target="https://github.com/NIEM/NIEM-Training" TargetMode="External"/><Relationship Id="rId4" Type="http://schemas.openxmlformats.org/officeDocument/2006/relationships/hyperlink" Target="http://niem.github.io/reference/specific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01047" y="5650255"/>
            <a:ext cx="3178334"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Tom Carlson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GTRI / NIEM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312580"/>
            <a:ext cx="12192000" cy="1046440"/>
          </a:xfrm>
          <a:prstGeom prst="rect">
            <a:avLst/>
          </a:prstGeom>
        </p:spPr>
        <p:txBody>
          <a:bodyPr wrap="square">
            <a:spAutoFit/>
          </a:bodyPr>
          <a:lstStyle/>
          <a:p>
            <a:pPr lvl="0" algn="ctr" defTabSz="457200">
              <a:defRPr/>
            </a:pPr>
            <a:r>
              <a:rPr lang="en-US" sz="4400" b="1" dirty="0">
                <a:solidFill>
                  <a:srgbClr val="005170"/>
                </a:solidFill>
                <a:latin typeface="Bahnschrift" panose="020B0502040204020203" pitchFamily="34" charset="0"/>
              </a:rPr>
              <a:t>NIEM Training</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September </a:t>
            </a:r>
            <a:r>
              <a:rPr lang="en-US" b="1" dirty="0">
                <a:solidFill>
                  <a:srgbClr val="8B8B8B"/>
                </a:solidFill>
                <a:latin typeface="Arial"/>
              </a:rPr>
              <a:t>28-30</a:t>
            </a:r>
            <a:r>
              <a:rPr kumimoji="0" lang="en-US" sz="1800" b="1" i="0" u="none" strike="noStrike" kern="1200" cap="none" spc="0" normalizeH="0" baseline="0" noProof="0" dirty="0">
                <a:ln>
                  <a:noFill/>
                </a:ln>
                <a:solidFill>
                  <a:srgbClr val="8B8B8B"/>
                </a:solidFill>
                <a:effectLst/>
                <a:uLnTx/>
                <a:uFillTx/>
                <a:latin typeface="Arial"/>
                <a:ea typeface="+mn-ea"/>
                <a:cs typeface="+mn-cs"/>
              </a:rPr>
              <a:t>, 2021</a:t>
            </a: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Interop Problem</a:t>
            </a:r>
          </a:p>
        </p:txBody>
      </p:sp>
      <p:sp>
        <p:nvSpPr>
          <p:cNvPr id="6" name="Content Placeholder 5"/>
          <p:cNvSpPr>
            <a:spLocks noGrp="1"/>
          </p:cNvSpPr>
          <p:nvPr>
            <p:ph sz="quarter" idx="11"/>
          </p:nvPr>
        </p:nvSpPr>
        <p:spPr>
          <a:xfrm>
            <a:off x="384711" y="1089764"/>
            <a:ext cx="3575338" cy="4356368"/>
          </a:xfrm>
        </p:spPr>
        <p:txBody>
          <a:bodyPr>
            <a:normAutofit fontScale="92500" lnSpcReduction="10000"/>
          </a:bodyPr>
          <a:lstStyle/>
          <a:p>
            <a:pPr marL="457200" indent="-398463">
              <a:spcBef>
                <a:spcPts val="600"/>
              </a:spcBef>
              <a:spcAft>
                <a:spcPts val="1200"/>
              </a:spcAft>
            </a:pPr>
            <a:r>
              <a:rPr lang="en-US" dirty="0">
                <a:solidFill>
                  <a:srgbClr val="000000"/>
                </a:solidFill>
              </a:rPr>
              <a:t>If we don’t understand what each other means, we won’t be able to exchange info</a:t>
            </a:r>
          </a:p>
          <a:p>
            <a:pPr marL="457200" indent="-398463">
              <a:spcBef>
                <a:spcPts val="600"/>
              </a:spcBef>
              <a:spcAft>
                <a:spcPts val="1200"/>
              </a:spcAft>
            </a:pPr>
            <a:r>
              <a:rPr lang="en-US" dirty="0">
                <a:solidFill>
                  <a:srgbClr val="000000"/>
                </a:solidFill>
              </a:rPr>
              <a:t>Need a common language for defining things</a:t>
            </a:r>
          </a:p>
        </p:txBody>
      </p:sp>
      <p:grpSp>
        <p:nvGrpSpPr>
          <p:cNvPr id="4" name="Group 3">
            <a:extLst>
              <a:ext uri="{FF2B5EF4-FFF2-40B4-BE49-F238E27FC236}">
                <a16:creationId xmlns:a16="http://schemas.microsoft.com/office/drawing/2014/main" id="{19E345C9-C3F3-6C4B-9F7C-7B0458FB034D}"/>
              </a:ext>
            </a:extLst>
          </p:cNvPr>
          <p:cNvGrpSpPr/>
          <p:nvPr/>
        </p:nvGrpSpPr>
        <p:grpSpPr>
          <a:xfrm>
            <a:off x="3935541" y="1487914"/>
            <a:ext cx="8134796" cy="4960846"/>
            <a:chOff x="2089177" y="1123166"/>
            <a:chExt cx="8134796" cy="4960846"/>
          </a:xfrm>
        </p:grpSpPr>
        <p:cxnSp>
          <p:nvCxnSpPr>
            <p:cNvPr id="5" name="Straight Connector 4">
              <a:extLst>
                <a:ext uri="{FF2B5EF4-FFF2-40B4-BE49-F238E27FC236}">
                  <a16:creationId xmlns:a16="http://schemas.microsoft.com/office/drawing/2014/main" id="{3BB7B227-8467-1841-9076-0608A8006DD7}"/>
                </a:ext>
              </a:extLst>
            </p:cNvPr>
            <p:cNvCxnSpPr/>
            <p:nvPr/>
          </p:nvCxnSpPr>
          <p:spPr>
            <a:xfrm flipV="1">
              <a:off x="8871904" y="2203335"/>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7" name="Rounded Rectangle 6">
              <a:extLst>
                <a:ext uri="{FF2B5EF4-FFF2-40B4-BE49-F238E27FC236}">
                  <a16:creationId xmlns:a16="http://schemas.microsoft.com/office/drawing/2014/main" id="{B6F8A70C-AD95-FC43-9B45-994AB73954F7}"/>
                </a:ext>
              </a:extLst>
            </p:cNvPr>
            <p:cNvSpPr/>
            <p:nvPr/>
          </p:nvSpPr>
          <p:spPr bwMode="auto">
            <a:xfrm>
              <a:off x="5155216" y="1466857"/>
              <a:ext cx="1967654" cy="697651"/>
            </a:xfrm>
            <a:prstGeom prst="roundRect">
              <a:avLst>
                <a:gd name="adj" fmla="val 11155"/>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8" name="TextBox 7">
              <a:extLst>
                <a:ext uri="{FF2B5EF4-FFF2-40B4-BE49-F238E27FC236}">
                  <a16:creationId xmlns:a16="http://schemas.microsoft.com/office/drawing/2014/main" id="{A1855197-D7F6-3548-A33A-E577D2D9AC4F}"/>
                </a:ext>
              </a:extLst>
            </p:cNvPr>
            <p:cNvSpPr txBox="1"/>
            <p:nvPr/>
          </p:nvSpPr>
          <p:spPr>
            <a:xfrm>
              <a:off x="5155219" y="1555370"/>
              <a:ext cx="196892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IF THESE AREN’T COMPATIBLE…</a:t>
              </a:r>
            </a:p>
          </p:txBody>
        </p:sp>
        <p:cxnSp>
          <p:nvCxnSpPr>
            <p:cNvPr id="9" name="Straight Connector 8">
              <a:extLst>
                <a:ext uri="{FF2B5EF4-FFF2-40B4-BE49-F238E27FC236}">
                  <a16:creationId xmlns:a16="http://schemas.microsoft.com/office/drawing/2014/main" id="{9D3934DF-E749-334A-9D6D-B749F64A21E7}"/>
                </a:ext>
              </a:extLst>
            </p:cNvPr>
            <p:cNvCxnSpPr>
              <a:endCxn id="8" idx="1"/>
            </p:cNvCxnSpPr>
            <p:nvPr/>
          </p:nvCxnSpPr>
          <p:spPr>
            <a:xfrm>
              <a:off x="4575206" y="1816980"/>
              <a:ext cx="580013" cy="0"/>
            </a:xfrm>
            <a:prstGeom prst="line">
              <a:avLst/>
            </a:prstGeom>
            <a:ln w="101600">
              <a:solidFill>
                <a:srgbClr val="007678"/>
              </a:solidFill>
              <a:headEnd type="triangle" w="med" len="sm"/>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3B156E0-20FB-8843-94AC-B702D60C3B65}"/>
                </a:ext>
              </a:extLst>
            </p:cNvPr>
            <p:cNvCxnSpPr>
              <a:stCxn id="37" idx="0"/>
              <a:endCxn id="7" idx="2"/>
            </p:cNvCxnSpPr>
            <p:nvPr/>
          </p:nvCxnSpPr>
          <p:spPr>
            <a:xfrm flipV="1">
              <a:off x="6139043" y="2164508"/>
              <a:ext cx="0" cy="1391493"/>
            </a:xfrm>
            <a:prstGeom prst="line">
              <a:avLst/>
            </a:prstGeom>
            <a:ln w="25400">
              <a:solidFill>
                <a:srgbClr val="DD2500"/>
              </a:solidFill>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1" name="Freeform 46">
              <a:extLst>
                <a:ext uri="{FF2B5EF4-FFF2-40B4-BE49-F238E27FC236}">
                  <a16:creationId xmlns:a16="http://schemas.microsoft.com/office/drawing/2014/main" id="{4C0B1AAE-9FDF-174E-AE7A-3BB9829934E6}"/>
                </a:ext>
              </a:extLst>
            </p:cNvPr>
            <p:cNvSpPr>
              <a:spLocks/>
            </p:cNvSpPr>
            <p:nvPr/>
          </p:nvSpPr>
          <p:spPr bwMode="auto">
            <a:xfrm>
              <a:off x="2089177"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506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 name="TextBox 11">
              <a:extLst>
                <a:ext uri="{FF2B5EF4-FFF2-40B4-BE49-F238E27FC236}">
                  <a16:creationId xmlns:a16="http://schemas.microsoft.com/office/drawing/2014/main" id="{9C8DEB3A-CB56-544A-B09D-344A9CFF11EA}"/>
                </a:ext>
              </a:extLst>
            </p:cNvPr>
            <p:cNvSpPr txBox="1"/>
            <p:nvPr/>
          </p:nvSpPr>
          <p:spPr>
            <a:xfrm>
              <a:off x="2464505"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cxnSp>
          <p:nvCxnSpPr>
            <p:cNvPr id="13" name="Straight Connector 12">
              <a:extLst>
                <a:ext uri="{FF2B5EF4-FFF2-40B4-BE49-F238E27FC236}">
                  <a16:creationId xmlns:a16="http://schemas.microsoft.com/office/drawing/2014/main" id="{465F0298-6499-5549-A606-CD108E6EB0A2}"/>
                </a:ext>
              </a:extLst>
            </p:cNvPr>
            <p:cNvCxnSpPr>
              <a:stCxn id="8" idx="3"/>
            </p:cNvCxnSpPr>
            <p:nvPr/>
          </p:nvCxnSpPr>
          <p:spPr>
            <a:xfrm>
              <a:off x="7124143" y="1816980"/>
              <a:ext cx="613802" cy="0"/>
            </a:xfrm>
            <a:prstGeom prst="line">
              <a:avLst/>
            </a:prstGeom>
            <a:ln w="101600">
              <a:solidFill>
                <a:srgbClr val="007678"/>
              </a:solidFill>
              <a:headEnd type="none" w="med" len="sm"/>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EBDCBC7-1C17-D149-8EC4-E3BE6DA9047B}"/>
                </a:ext>
              </a:extLst>
            </p:cNvPr>
            <p:cNvGrpSpPr/>
            <p:nvPr/>
          </p:nvGrpSpPr>
          <p:grpSpPr>
            <a:xfrm>
              <a:off x="5155216" y="2380361"/>
              <a:ext cx="1967654" cy="431142"/>
              <a:chOff x="2921754" y="3050031"/>
              <a:chExt cx="666067" cy="431142"/>
            </a:xfrm>
          </p:grpSpPr>
          <p:sp>
            <p:nvSpPr>
              <p:cNvPr id="49" name="Rounded Rectangle 48">
                <a:extLst>
                  <a:ext uri="{FF2B5EF4-FFF2-40B4-BE49-F238E27FC236}">
                    <a16:creationId xmlns:a16="http://schemas.microsoft.com/office/drawing/2014/main" id="{BAE1BC0B-E38E-934A-8BAD-23D045B06330}"/>
                  </a:ext>
                </a:extLst>
              </p:cNvPr>
              <p:cNvSpPr/>
              <p:nvPr/>
            </p:nvSpPr>
            <p:spPr bwMode="auto">
              <a:xfrm>
                <a:off x="2921755" y="3050031"/>
                <a:ext cx="666066" cy="431142"/>
              </a:xfrm>
              <a:prstGeom prst="roundRect">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50" name="TextBox 49">
                <a:extLst>
                  <a:ext uri="{FF2B5EF4-FFF2-40B4-BE49-F238E27FC236}">
                    <a16:creationId xmlns:a16="http://schemas.microsoft.com/office/drawing/2014/main" id="{C999CE6F-23EB-5A4A-AD2B-718C0FE5FAB2}"/>
                  </a:ext>
                </a:extLst>
              </p:cNvPr>
              <p:cNvSpPr txBox="1"/>
              <p:nvPr/>
            </p:nvSpPr>
            <p:spPr>
              <a:xfrm>
                <a:off x="2921754" y="3138723"/>
                <a:ext cx="666067" cy="271869"/>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THIS WON’T WORK</a:t>
                </a:r>
              </a:p>
            </p:txBody>
          </p:sp>
        </p:grpSp>
        <p:sp>
          <p:nvSpPr>
            <p:cNvPr id="15" name="Freeform 46">
              <a:extLst>
                <a:ext uri="{FF2B5EF4-FFF2-40B4-BE49-F238E27FC236}">
                  <a16:creationId xmlns:a16="http://schemas.microsoft.com/office/drawing/2014/main" id="{927ABE16-A113-414D-A592-8342CF768969}"/>
                </a:ext>
              </a:extLst>
            </p:cNvPr>
            <p:cNvSpPr>
              <a:spLocks/>
            </p:cNvSpPr>
            <p:nvPr/>
          </p:nvSpPr>
          <p:spPr bwMode="auto">
            <a:xfrm flipH="1">
              <a:off x="7737945"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85BB"/>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6" name="TextBox 15">
              <a:extLst>
                <a:ext uri="{FF2B5EF4-FFF2-40B4-BE49-F238E27FC236}">
                  <a16:creationId xmlns:a16="http://schemas.microsoft.com/office/drawing/2014/main" id="{8B1FAC64-9731-2F4D-81F4-78044D90D474}"/>
                </a:ext>
              </a:extLst>
            </p:cNvPr>
            <p:cNvSpPr txBox="1"/>
            <p:nvPr/>
          </p:nvSpPr>
          <p:spPr>
            <a:xfrm>
              <a:off x="7890992"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grpSp>
          <p:nvGrpSpPr>
            <p:cNvPr id="17" name="Group 16">
              <a:extLst>
                <a:ext uri="{FF2B5EF4-FFF2-40B4-BE49-F238E27FC236}">
                  <a16:creationId xmlns:a16="http://schemas.microsoft.com/office/drawing/2014/main" id="{64AF83BA-7B77-C249-80F1-F136E71074A0}"/>
                </a:ext>
              </a:extLst>
            </p:cNvPr>
            <p:cNvGrpSpPr/>
            <p:nvPr/>
          </p:nvGrpSpPr>
          <p:grpSpPr>
            <a:xfrm>
              <a:off x="2425430" y="3556000"/>
              <a:ext cx="7441167" cy="2528012"/>
              <a:chOff x="901429" y="3341077"/>
              <a:chExt cx="7441167" cy="2528012"/>
            </a:xfrm>
          </p:grpSpPr>
          <p:cxnSp>
            <p:nvCxnSpPr>
              <p:cNvPr id="33" name="Straight Connector 32">
                <a:extLst>
                  <a:ext uri="{FF2B5EF4-FFF2-40B4-BE49-F238E27FC236}">
                    <a16:creationId xmlns:a16="http://schemas.microsoft.com/office/drawing/2014/main" id="{8F61E2E7-E318-154F-BFCB-0AC764361937}"/>
                  </a:ext>
                </a:extLst>
              </p:cNvPr>
              <p:cNvCxnSpPr/>
              <p:nvPr/>
            </p:nvCxnSpPr>
            <p:spPr>
              <a:xfrm>
                <a:off x="2877033" y="4608021"/>
                <a:ext cx="3489959" cy="0"/>
              </a:xfrm>
              <a:prstGeom prst="line">
                <a:avLst/>
              </a:prstGeom>
              <a:ln w="50800">
                <a:solidFill>
                  <a:schemeClr val="tx1">
                    <a:lumMod val="75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BCAF36CA-5C34-924C-92FF-5101B4477CE9}"/>
                  </a:ext>
                </a:extLst>
              </p:cNvPr>
              <p:cNvSpPr/>
              <p:nvPr/>
            </p:nvSpPr>
            <p:spPr bwMode="auto">
              <a:xfrm>
                <a:off x="3438769" y="3429410"/>
                <a:ext cx="2360980" cy="2360980"/>
              </a:xfrm>
              <a:prstGeom prst="ellipse">
                <a:avLst/>
              </a:prstGeom>
              <a:solidFill>
                <a:schemeClr val="bg1"/>
              </a:solidFill>
              <a:ln>
                <a:no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35" name="TextBox 34">
                <a:extLst>
                  <a:ext uri="{FF2B5EF4-FFF2-40B4-BE49-F238E27FC236}">
                    <a16:creationId xmlns:a16="http://schemas.microsoft.com/office/drawing/2014/main" id="{6648466D-3EE3-7946-A6D6-43A30ADD627D}"/>
                  </a:ext>
                </a:extLst>
              </p:cNvPr>
              <p:cNvSpPr txBox="1"/>
              <p:nvPr/>
            </p:nvSpPr>
            <p:spPr>
              <a:xfrm>
                <a:off x="3142164" y="3959279"/>
                <a:ext cx="2945758" cy="1179297"/>
              </a:xfrm>
              <a:prstGeom prst="rect">
                <a:avLst/>
              </a:prstGeom>
              <a:noFill/>
            </p:spPr>
            <p:txBody>
              <a:bodyPr wrap="square" lIns="91440" rIns="91440" rtlCol="0">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DATA</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 </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EXCHANGE </a:t>
                </a:r>
                <a:b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br>
                <a:r>
                  <a:rPr kumimoji="0" lang="en-US" sz="2600" b="1" i="0" u="none" strike="noStrike" kern="1200" cap="none" spc="0" normalizeH="0" baseline="30000" noProof="0" dirty="0">
                    <a:ln>
                      <a:noFill/>
                    </a:ln>
                    <a:solidFill>
                      <a:srgbClr val="8B8B8B">
                        <a:lumMod val="75000"/>
                      </a:srgbClr>
                    </a:solidFill>
                    <a:effectLst/>
                    <a:uLnTx/>
                    <a:uFillTx/>
                    <a:latin typeface="Arial"/>
                    <a:ea typeface="+mn-ea"/>
                    <a:cs typeface="+mn-cs"/>
                  </a:rPr>
                  <a:t>@ </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RUNTIME</a:t>
                </a:r>
                <a:endParaRPr kumimoji="0" lang="en-US" sz="2600" b="1" i="1" u="none" strike="noStrike" kern="1200" cap="none" spc="0" normalizeH="0" baseline="0" noProof="0" dirty="0">
                  <a:ln>
                    <a:noFill/>
                  </a:ln>
                  <a:solidFill>
                    <a:srgbClr val="8B8B8B">
                      <a:lumMod val="75000"/>
                    </a:srgbClr>
                  </a:solidFill>
                  <a:effectLst/>
                  <a:uLnTx/>
                  <a:uFillTx/>
                  <a:latin typeface="Arial" charset="0"/>
                  <a:ea typeface="+mn-ea"/>
                  <a:cs typeface="+mn-cs"/>
                </a:endParaRPr>
              </a:p>
            </p:txBody>
          </p:sp>
          <p:grpSp>
            <p:nvGrpSpPr>
              <p:cNvPr id="36" name="Group 35">
                <a:extLst>
                  <a:ext uri="{FF2B5EF4-FFF2-40B4-BE49-F238E27FC236}">
                    <a16:creationId xmlns:a16="http://schemas.microsoft.com/office/drawing/2014/main" id="{0A403189-488B-304F-8BBD-52A4A1E35B54}"/>
                  </a:ext>
                </a:extLst>
              </p:cNvPr>
              <p:cNvGrpSpPr/>
              <p:nvPr/>
            </p:nvGrpSpPr>
            <p:grpSpPr>
              <a:xfrm>
                <a:off x="901429" y="3959280"/>
                <a:ext cx="1975604" cy="1324908"/>
                <a:chOff x="940505" y="3959280"/>
                <a:chExt cx="1975604" cy="1324908"/>
              </a:xfrm>
            </p:grpSpPr>
            <p:grpSp>
              <p:nvGrpSpPr>
                <p:cNvPr id="44" name="Group 43">
                  <a:extLst>
                    <a:ext uri="{FF2B5EF4-FFF2-40B4-BE49-F238E27FC236}">
                      <a16:creationId xmlns:a16="http://schemas.microsoft.com/office/drawing/2014/main" id="{86FB0B87-4636-6A43-93F8-013C3886D7BB}"/>
                    </a:ext>
                  </a:extLst>
                </p:cNvPr>
                <p:cNvGrpSpPr/>
                <p:nvPr/>
              </p:nvGrpSpPr>
              <p:grpSpPr>
                <a:xfrm>
                  <a:off x="940505" y="3959280"/>
                  <a:ext cx="1975604" cy="1324908"/>
                  <a:chOff x="1075623" y="4194858"/>
                  <a:chExt cx="1273048" cy="853751"/>
                </a:xfrm>
              </p:grpSpPr>
              <p:sp>
                <p:nvSpPr>
                  <p:cNvPr id="46" name="Rounded Rectangle 45">
                    <a:extLst>
                      <a:ext uri="{FF2B5EF4-FFF2-40B4-BE49-F238E27FC236}">
                        <a16:creationId xmlns:a16="http://schemas.microsoft.com/office/drawing/2014/main" id="{370FF74F-68E8-2B49-9CDB-1C0D7255E81C}"/>
                      </a:ext>
                    </a:extLst>
                  </p:cNvPr>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7" name="Rounded Rectangle 46">
                    <a:extLst>
                      <a:ext uri="{FF2B5EF4-FFF2-40B4-BE49-F238E27FC236}">
                        <a16:creationId xmlns:a16="http://schemas.microsoft.com/office/drawing/2014/main" id="{658068D6-5BFF-6945-AF3F-3EDE4A179636}"/>
                      </a:ext>
                    </a:extLst>
                  </p:cNvPr>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8" name="Rounded Rectangle 47">
                    <a:extLst>
                      <a:ext uri="{FF2B5EF4-FFF2-40B4-BE49-F238E27FC236}">
                        <a16:creationId xmlns:a16="http://schemas.microsoft.com/office/drawing/2014/main" id="{D2CC12A7-28DC-6C48-8849-6B58CD9AE9DE}"/>
                      </a:ext>
                    </a:extLst>
                  </p:cNvPr>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45" name="TextBox 44">
                  <a:extLst>
                    <a:ext uri="{FF2B5EF4-FFF2-40B4-BE49-F238E27FC236}">
                      <a16:creationId xmlns:a16="http://schemas.microsoft.com/office/drawing/2014/main" id="{3E24CBBA-6551-4A46-90D9-F2372F636487}"/>
                    </a:ext>
                  </a:extLst>
                </p:cNvPr>
                <p:cNvSpPr txBox="1"/>
                <p:nvPr/>
              </p:nvSpPr>
              <p:spPr>
                <a:xfrm>
                  <a:off x="940505"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sp>
            <p:nvSpPr>
              <p:cNvPr id="37" name="&quot;No&quot; Symbol 36">
                <a:extLst>
                  <a:ext uri="{FF2B5EF4-FFF2-40B4-BE49-F238E27FC236}">
                    <a16:creationId xmlns:a16="http://schemas.microsoft.com/office/drawing/2014/main" id="{3077D8A5-DED7-AE42-9BCE-5AF16A466B3A}"/>
                  </a:ext>
                </a:extLst>
              </p:cNvPr>
              <p:cNvSpPr/>
              <p:nvPr/>
            </p:nvSpPr>
            <p:spPr bwMode="auto">
              <a:xfrm>
                <a:off x="3351037" y="3341077"/>
                <a:ext cx="2528012" cy="2528012"/>
              </a:xfrm>
              <a:prstGeom prst="noSmoking">
                <a:avLst>
                  <a:gd name="adj" fmla="val 3755"/>
                </a:avLst>
              </a:prstGeom>
              <a:solidFill>
                <a:srgbClr val="DD2500"/>
              </a:solidFill>
              <a:ln>
                <a:noFill/>
              </a:ln>
              <a:effectLst>
                <a:outerShdw blurRad="101600" dist="38100" dir="2700000" algn="tl" rotWithShape="0">
                  <a:srgbClr val="000000">
                    <a:alpha val="20000"/>
                  </a:srgbClr>
                </a:out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nvGrpSpPr>
              <p:cNvPr id="38" name="Group 37">
                <a:extLst>
                  <a:ext uri="{FF2B5EF4-FFF2-40B4-BE49-F238E27FC236}">
                    <a16:creationId xmlns:a16="http://schemas.microsoft.com/office/drawing/2014/main" id="{4C54E8E2-4860-B744-9ED3-607EE7621D35}"/>
                  </a:ext>
                </a:extLst>
              </p:cNvPr>
              <p:cNvGrpSpPr/>
              <p:nvPr/>
            </p:nvGrpSpPr>
            <p:grpSpPr>
              <a:xfrm>
                <a:off x="6366992" y="3959280"/>
                <a:ext cx="1975604" cy="1324908"/>
                <a:chOff x="6366992" y="3959280"/>
                <a:chExt cx="1975604" cy="1324908"/>
              </a:xfrm>
            </p:grpSpPr>
            <p:grpSp>
              <p:nvGrpSpPr>
                <p:cNvPr id="39" name="Group 38">
                  <a:extLst>
                    <a:ext uri="{FF2B5EF4-FFF2-40B4-BE49-F238E27FC236}">
                      <a16:creationId xmlns:a16="http://schemas.microsoft.com/office/drawing/2014/main" id="{5183EEBD-CB29-CA46-BA24-F18FF5521419}"/>
                    </a:ext>
                  </a:extLst>
                </p:cNvPr>
                <p:cNvGrpSpPr/>
                <p:nvPr/>
              </p:nvGrpSpPr>
              <p:grpSpPr>
                <a:xfrm>
                  <a:off x="6366992" y="3959280"/>
                  <a:ext cx="1975604" cy="1324908"/>
                  <a:chOff x="1075623" y="4194858"/>
                  <a:chExt cx="1273048" cy="853751"/>
                </a:xfrm>
              </p:grpSpPr>
              <p:sp>
                <p:nvSpPr>
                  <p:cNvPr id="41" name="Rounded Rectangle 40">
                    <a:extLst>
                      <a:ext uri="{FF2B5EF4-FFF2-40B4-BE49-F238E27FC236}">
                        <a16:creationId xmlns:a16="http://schemas.microsoft.com/office/drawing/2014/main" id="{31EDC381-3535-E540-990E-CCE3F6C68E52}"/>
                      </a:ext>
                    </a:extLst>
                  </p:cNvPr>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2" name="Rounded Rectangle 41">
                    <a:extLst>
                      <a:ext uri="{FF2B5EF4-FFF2-40B4-BE49-F238E27FC236}">
                        <a16:creationId xmlns:a16="http://schemas.microsoft.com/office/drawing/2014/main" id="{F7B73513-5652-C145-8843-A68EB539D17E}"/>
                      </a:ext>
                    </a:extLst>
                  </p:cNvPr>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3" name="Rounded Rectangle 42">
                    <a:extLst>
                      <a:ext uri="{FF2B5EF4-FFF2-40B4-BE49-F238E27FC236}">
                        <a16:creationId xmlns:a16="http://schemas.microsoft.com/office/drawing/2014/main" id="{B4582E57-2DC7-CA42-8A6C-34E04B72F49B}"/>
                      </a:ext>
                    </a:extLst>
                  </p:cNvPr>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40" name="TextBox 39">
                  <a:extLst>
                    <a:ext uri="{FF2B5EF4-FFF2-40B4-BE49-F238E27FC236}">
                      <a16:creationId xmlns:a16="http://schemas.microsoft.com/office/drawing/2014/main" id="{BC6CB415-1A3A-9342-9E43-FAE4EA3B6562}"/>
                    </a:ext>
                  </a:extLst>
                </p:cNvPr>
                <p:cNvSpPr txBox="1"/>
                <p:nvPr/>
              </p:nvSpPr>
              <p:spPr>
                <a:xfrm>
                  <a:off x="6366992"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grpSp>
        <p:grpSp>
          <p:nvGrpSpPr>
            <p:cNvPr id="18" name="Group 17">
              <a:extLst>
                <a:ext uri="{FF2B5EF4-FFF2-40B4-BE49-F238E27FC236}">
                  <a16:creationId xmlns:a16="http://schemas.microsoft.com/office/drawing/2014/main" id="{410CD6F8-134A-1745-8CCF-CD48A786686B}"/>
                </a:ext>
              </a:extLst>
            </p:cNvPr>
            <p:cNvGrpSpPr/>
            <p:nvPr/>
          </p:nvGrpSpPr>
          <p:grpSpPr>
            <a:xfrm>
              <a:off x="2948418" y="2970258"/>
              <a:ext cx="945716" cy="831508"/>
              <a:chOff x="1971676" y="1065212"/>
              <a:chExt cx="6230936" cy="5478465"/>
            </a:xfrm>
            <a:solidFill>
              <a:srgbClr val="00506F"/>
            </a:solidFill>
          </p:grpSpPr>
          <p:sp>
            <p:nvSpPr>
              <p:cNvPr id="27" name="Freeform 2">
                <a:extLst>
                  <a:ext uri="{FF2B5EF4-FFF2-40B4-BE49-F238E27FC236}">
                    <a16:creationId xmlns:a16="http://schemas.microsoft.com/office/drawing/2014/main" id="{5E991675-5A93-C241-A448-700BD5E94CF6}"/>
                  </a:ext>
                </a:extLst>
              </p:cNvPr>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8" name="Freeform 3">
                <a:extLst>
                  <a:ext uri="{FF2B5EF4-FFF2-40B4-BE49-F238E27FC236}">
                    <a16:creationId xmlns:a16="http://schemas.microsoft.com/office/drawing/2014/main" id="{55D03E34-CF7F-1A42-A861-B7FED56B2C9A}"/>
                  </a:ext>
                </a:extLst>
              </p:cNvPr>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9" name="Freeform 4">
                <a:extLst>
                  <a:ext uri="{FF2B5EF4-FFF2-40B4-BE49-F238E27FC236}">
                    <a16:creationId xmlns:a16="http://schemas.microsoft.com/office/drawing/2014/main" id="{F2648FEE-86AC-1D40-8EFA-B45B24CC76EA}"/>
                  </a:ext>
                </a:extLst>
              </p:cNvPr>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0" name="Freeform 5">
                <a:extLst>
                  <a:ext uri="{FF2B5EF4-FFF2-40B4-BE49-F238E27FC236}">
                    <a16:creationId xmlns:a16="http://schemas.microsoft.com/office/drawing/2014/main" id="{EFE5B794-31FA-F244-BBA2-1A53D19C23E0}"/>
                  </a:ext>
                </a:extLst>
              </p:cNvPr>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1" name="Freeform 6">
                <a:extLst>
                  <a:ext uri="{FF2B5EF4-FFF2-40B4-BE49-F238E27FC236}">
                    <a16:creationId xmlns:a16="http://schemas.microsoft.com/office/drawing/2014/main" id="{52D33ABF-00BE-E24E-ABC3-CE7E9DD604FD}"/>
                  </a:ext>
                </a:extLst>
              </p:cNvPr>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2" name="Freeform 7">
                <a:extLst>
                  <a:ext uri="{FF2B5EF4-FFF2-40B4-BE49-F238E27FC236}">
                    <a16:creationId xmlns:a16="http://schemas.microsoft.com/office/drawing/2014/main" id="{F5693F4F-5825-0641-B5D6-C1B9DD5A6DC9}"/>
                  </a:ext>
                </a:extLst>
              </p:cNvPr>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22247061-C5A4-6442-9773-D52A7A01D990}"/>
                </a:ext>
              </a:extLst>
            </p:cNvPr>
            <p:cNvGrpSpPr/>
            <p:nvPr/>
          </p:nvGrpSpPr>
          <p:grpSpPr>
            <a:xfrm>
              <a:off x="8402078" y="2970258"/>
              <a:ext cx="945716" cy="831508"/>
              <a:chOff x="1971676" y="1065212"/>
              <a:chExt cx="6230936" cy="5478465"/>
            </a:xfrm>
            <a:solidFill>
              <a:srgbClr val="0085BB"/>
            </a:solidFill>
          </p:grpSpPr>
          <p:sp>
            <p:nvSpPr>
              <p:cNvPr id="21" name="Freeform 2">
                <a:extLst>
                  <a:ext uri="{FF2B5EF4-FFF2-40B4-BE49-F238E27FC236}">
                    <a16:creationId xmlns:a16="http://schemas.microsoft.com/office/drawing/2014/main" id="{E998A5B6-D93E-8A4B-ACFA-CCB8C949FD94}"/>
                  </a:ext>
                </a:extLst>
              </p:cNvPr>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2" name="Freeform 3">
                <a:extLst>
                  <a:ext uri="{FF2B5EF4-FFF2-40B4-BE49-F238E27FC236}">
                    <a16:creationId xmlns:a16="http://schemas.microsoft.com/office/drawing/2014/main" id="{BF71155B-B039-E04A-BF31-DC453F679215}"/>
                  </a:ext>
                </a:extLst>
              </p:cNvPr>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3" name="Freeform 4">
                <a:extLst>
                  <a:ext uri="{FF2B5EF4-FFF2-40B4-BE49-F238E27FC236}">
                    <a16:creationId xmlns:a16="http://schemas.microsoft.com/office/drawing/2014/main" id="{D8186306-9DF2-5E4A-971F-BC169DC9AF9F}"/>
                  </a:ext>
                </a:extLst>
              </p:cNvPr>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4" name="Freeform 5">
                <a:extLst>
                  <a:ext uri="{FF2B5EF4-FFF2-40B4-BE49-F238E27FC236}">
                    <a16:creationId xmlns:a16="http://schemas.microsoft.com/office/drawing/2014/main" id="{93D549DB-ED17-514E-8F5C-7DCD88A2360D}"/>
                  </a:ext>
                </a:extLst>
              </p:cNvPr>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5" name="Freeform 6">
                <a:extLst>
                  <a:ext uri="{FF2B5EF4-FFF2-40B4-BE49-F238E27FC236}">
                    <a16:creationId xmlns:a16="http://schemas.microsoft.com/office/drawing/2014/main" id="{9692E9F7-CC78-CD45-ADAB-53D2E56C441A}"/>
                  </a:ext>
                </a:extLst>
              </p:cNvPr>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6" name="Freeform 7">
                <a:extLst>
                  <a:ext uri="{FF2B5EF4-FFF2-40B4-BE49-F238E27FC236}">
                    <a16:creationId xmlns:a16="http://schemas.microsoft.com/office/drawing/2014/main" id="{F2E6B5EA-3F64-F545-9C40-5263B7D65CAC}"/>
                  </a:ext>
                </a:extLst>
              </p:cNvPr>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cxnSp>
          <p:nvCxnSpPr>
            <p:cNvPr id="20" name="Straight Connector 19">
              <a:extLst>
                <a:ext uri="{FF2B5EF4-FFF2-40B4-BE49-F238E27FC236}">
                  <a16:creationId xmlns:a16="http://schemas.microsoft.com/office/drawing/2014/main" id="{343196D7-A2B3-0147-9EC1-B15356377021}"/>
                </a:ext>
              </a:extLst>
            </p:cNvPr>
            <p:cNvCxnSpPr/>
            <p:nvPr/>
          </p:nvCxnSpPr>
          <p:spPr>
            <a:xfrm flipV="1">
              <a:off x="3427310" y="2126740"/>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955804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Tools</a:t>
            </a:r>
          </a:p>
        </p:txBody>
      </p:sp>
      <p:sp>
        <p:nvSpPr>
          <p:cNvPr id="6" name="Content Placeholder 5"/>
          <p:cNvSpPr>
            <a:spLocks noGrp="1"/>
          </p:cNvSpPr>
          <p:nvPr>
            <p:ph sz="quarter" idx="11"/>
          </p:nvPr>
        </p:nvSpPr>
        <p:spPr>
          <a:xfrm>
            <a:off x="407570" y="942147"/>
            <a:ext cx="10283291" cy="5351973"/>
          </a:xfrm>
        </p:spPr>
        <p:txBody>
          <a:bodyPr>
            <a:normAutofit fontScale="70000" lnSpcReduction="20000"/>
          </a:bodyPr>
          <a:lstStyle/>
          <a:p>
            <a:pPr marL="457200"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a:solidFill>
                  <a:srgbClr val="000000"/>
                </a:solidFill>
              </a:rPr>
              <a:t>https:/</a:t>
            </a:r>
            <a:r>
              <a:rPr lang="en-US" dirty="0" err="1">
                <a:solidFill>
                  <a:srgbClr val="000000"/>
                </a:solidFill>
              </a:rPr>
              <a:t>tools.niem.gov</a:t>
            </a:r>
            <a:r>
              <a:rPr lang="en-US" dirty="0">
                <a:solidFill>
                  <a:srgbClr val="000000"/>
                </a:solidFill>
              </a:rPr>
              <a:t>/</a:t>
            </a:r>
            <a:r>
              <a:rPr lang="en-US" dirty="0" err="1">
                <a:solidFill>
                  <a:srgbClr val="000000"/>
                </a:solidFill>
              </a:rPr>
              <a:t>niemtools</a:t>
            </a:r>
            <a:r>
              <a:rPr lang="en-US" dirty="0">
                <a:solidFill>
                  <a:srgbClr val="000000"/>
                </a:solidFill>
              </a:rPr>
              <a:t>/</a:t>
            </a:r>
            <a:r>
              <a:rPr lang="en-US" dirty="0" err="1">
                <a:solidFill>
                  <a:srgbClr val="000000"/>
                </a:solidFill>
              </a:rPr>
              <a:t>ssgt</a:t>
            </a:r>
            <a:r>
              <a:rPr lang="en-US" dirty="0">
                <a:solidFill>
                  <a:srgbClr val="000000"/>
                </a:solidFill>
              </a:rPr>
              <a:t>/</a:t>
            </a:r>
            <a:r>
              <a:rPr lang="en-US" dirty="0" err="1">
                <a:solidFill>
                  <a:srgbClr val="000000"/>
                </a:solidFill>
              </a:rPr>
              <a:t>index.iepd</a:t>
            </a:r>
            <a:endParaRPr lang="en-US" dirty="0">
              <a:solidFill>
                <a:srgbClr val="000000"/>
              </a:solidFill>
            </a:endParaRPr>
          </a:p>
          <a:p>
            <a:pPr marL="457200" indent="-398463">
              <a:spcBef>
                <a:spcPts val="600"/>
              </a:spcBef>
              <a:spcAft>
                <a:spcPts val="1200"/>
              </a:spcAft>
            </a:pPr>
            <a:r>
              <a:rPr lang="en-US" dirty="0">
                <a:solidFill>
                  <a:srgbClr val="000000"/>
                </a:solidFill>
              </a:rPr>
              <a:t>Conformance Testing Assistant (</a:t>
            </a:r>
            <a:r>
              <a:rPr lang="en-US" dirty="0" err="1">
                <a:solidFill>
                  <a:srgbClr val="000000"/>
                </a:solidFill>
              </a:rPr>
              <a:t>ConTesA</a:t>
            </a:r>
            <a:r>
              <a:rPr lang="en-US" dirty="0">
                <a:solidFill>
                  <a:srgbClr val="000000"/>
                </a:solidFill>
              </a:rPr>
              <a:t>)</a:t>
            </a:r>
          </a:p>
          <a:p>
            <a:pPr marL="857250" lvl="1" indent="-398463">
              <a:spcBef>
                <a:spcPts val="600"/>
              </a:spcBef>
              <a:spcAft>
                <a:spcPts val="1200"/>
              </a:spcAft>
            </a:pPr>
            <a:r>
              <a:rPr lang="en-US" dirty="0">
                <a:solidFill>
                  <a:srgbClr val="000000"/>
                </a:solidFill>
                <a:hlinkClick r:id="rId3"/>
              </a:rPr>
              <a:t>https://tools.niem.gov/contesa/</a:t>
            </a:r>
            <a:r>
              <a:rPr lang="en-US" dirty="0">
                <a:solidFill>
                  <a:srgbClr val="000000"/>
                </a:solidFill>
              </a:rPr>
              <a:t> </a:t>
            </a:r>
          </a:p>
          <a:p>
            <a:pPr marL="457200" indent="-398463">
              <a:spcBef>
                <a:spcPts val="600"/>
              </a:spcBef>
              <a:spcAft>
                <a:spcPts val="1200"/>
              </a:spcAft>
            </a:pPr>
            <a:r>
              <a:rPr lang="en-US" dirty="0">
                <a:solidFill>
                  <a:srgbClr val="000000"/>
                </a:solidFill>
              </a:rPr>
              <a:t>MEP Builder (coming soon)</a:t>
            </a:r>
          </a:p>
          <a:p>
            <a:pPr marL="457200"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hlinkClick r:id="rId4"/>
              </a:rPr>
              <a:t>http://niem5.org</a:t>
            </a:r>
            <a:r>
              <a:rPr lang="en-US" dirty="0">
                <a:solidFill>
                  <a:srgbClr val="000000"/>
                </a:solidFill>
              </a:rPr>
              <a:t> </a:t>
            </a:r>
          </a:p>
          <a:p>
            <a:pPr marL="457200" indent="-398463">
              <a:spcBef>
                <a:spcPts val="600"/>
              </a:spcBef>
              <a:spcAft>
                <a:spcPts val="1200"/>
              </a:spcAft>
            </a:pPr>
            <a:r>
              <a:rPr lang="en-US" dirty="0" err="1">
                <a:solidFill>
                  <a:srgbClr val="000000"/>
                </a:solidFill>
              </a:rPr>
              <a:t>oXygen</a:t>
            </a:r>
            <a:r>
              <a:rPr lang="en-US" dirty="0">
                <a:solidFill>
                  <a:srgbClr val="000000"/>
                </a:solidFill>
              </a:rPr>
              <a:t> Snippets</a:t>
            </a:r>
          </a:p>
          <a:p>
            <a:pPr marL="857250" lvl="1" indent="-398463">
              <a:spcBef>
                <a:spcPts val="600"/>
              </a:spcBef>
              <a:spcAft>
                <a:spcPts val="1200"/>
              </a:spcAft>
            </a:pPr>
            <a:r>
              <a:rPr lang="en-US" dirty="0">
                <a:solidFill>
                  <a:srgbClr val="000000"/>
                </a:solidFill>
                <a:hlinkClick r:id="rId5"/>
              </a:rPr>
              <a:t>https://niem.github.io/reference/tools/oxygen/snippets/</a:t>
            </a:r>
            <a:r>
              <a:rPr lang="en-US" dirty="0">
                <a:solidFill>
                  <a:srgbClr val="000000"/>
                </a:solidFill>
              </a:rPr>
              <a:t> </a:t>
            </a:r>
          </a:p>
          <a:p>
            <a:pPr marL="457200" indent="-398463">
              <a:spcBef>
                <a:spcPts val="600"/>
              </a:spcBef>
              <a:spcAft>
                <a:spcPts val="1200"/>
              </a:spcAft>
            </a:pPr>
            <a:r>
              <a:rPr lang="en-US" dirty="0">
                <a:solidFill>
                  <a:srgbClr val="000000"/>
                </a:solidFill>
              </a:rPr>
              <a:t>Mapping Spreadsheet Linter / Schema Generator (coming soon?)</a:t>
            </a:r>
          </a:p>
          <a:p>
            <a:pPr marL="457200" indent="-398463">
              <a:spcBef>
                <a:spcPts val="600"/>
              </a:spcBef>
              <a:spcAft>
                <a:spcPts val="1200"/>
              </a:spcAft>
            </a:pPr>
            <a:r>
              <a:rPr lang="en-US" dirty="0">
                <a:solidFill>
                  <a:srgbClr val="000000"/>
                </a:solidFill>
              </a:rPr>
              <a:t>Instance generation scripts (coming soon)</a:t>
            </a:r>
          </a:p>
        </p:txBody>
      </p:sp>
    </p:spTree>
    <p:extLst>
      <p:ext uri="{BB962C8B-B14F-4D97-AF65-F5344CB8AC3E}">
        <p14:creationId xmlns:p14="http://schemas.microsoft.com/office/powerpoint/2010/main" val="334352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NIEM is:</a:t>
            </a:r>
          </a:p>
          <a:p>
            <a:pPr marL="857250" lvl="1" indent="-398463">
              <a:spcBef>
                <a:spcPts val="600"/>
              </a:spcBef>
              <a:spcAft>
                <a:spcPts val="1200"/>
              </a:spcAft>
            </a:pPr>
            <a:r>
              <a:rPr lang="en-US" dirty="0">
                <a:solidFill>
                  <a:srgbClr val="000000"/>
                </a:solidFill>
              </a:rPr>
              <a:t>a common vocabulary</a:t>
            </a:r>
          </a:p>
          <a:p>
            <a:pPr marL="857250" lvl="1" indent="-398463">
              <a:spcBef>
                <a:spcPts val="600"/>
              </a:spcBef>
              <a:spcAft>
                <a:spcPts val="1200"/>
              </a:spcAft>
            </a:pPr>
            <a:r>
              <a:rPr lang="en-US" dirty="0">
                <a:solidFill>
                  <a:srgbClr val="000000"/>
                </a:solidFill>
              </a:rPr>
              <a:t>a means of enabling efficient information exchange across diverse public and private organizations </a:t>
            </a:r>
          </a:p>
          <a:p>
            <a:pPr marL="457200" indent="-398463">
              <a:spcBef>
                <a:spcPts val="600"/>
              </a:spcBef>
              <a:spcAft>
                <a:spcPts val="1200"/>
              </a:spcAft>
            </a:pPr>
            <a:r>
              <a:rPr lang="en-US" dirty="0">
                <a:solidFill>
                  <a:srgbClr val="000000"/>
                </a:solidFill>
              </a:rPr>
              <a:t>NIEM is not:</a:t>
            </a:r>
          </a:p>
          <a:p>
            <a:pPr marL="857250" lvl="1" indent="-398463">
              <a:spcBef>
                <a:spcPts val="600"/>
              </a:spcBef>
              <a:spcAft>
                <a:spcPts val="1200"/>
              </a:spcAft>
            </a:pPr>
            <a:r>
              <a:rPr lang="en-US" dirty="0">
                <a:solidFill>
                  <a:srgbClr val="000000"/>
                </a:solidFill>
              </a:rPr>
              <a:t>a system or database</a:t>
            </a:r>
          </a:p>
          <a:p>
            <a:pPr marL="857250" lvl="1" indent="-398463">
              <a:spcBef>
                <a:spcPts val="600"/>
              </a:spcBef>
              <a:spcAft>
                <a:spcPts val="1200"/>
              </a:spcAft>
            </a:pPr>
            <a:r>
              <a:rPr lang="en-US" dirty="0">
                <a:solidFill>
                  <a:srgbClr val="000000"/>
                </a:solidFill>
              </a:rPr>
              <a:t>a means of specifying how to transmit or store data</a:t>
            </a:r>
          </a:p>
        </p:txBody>
      </p:sp>
    </p:spTree>
    <p:extLst>
      <p:ext uri="{BB962C8B-B14F-4D97-AF65-F5344CB8AC3E}">
        <p14:creationId xmlns:p14="http://schemas.microsoft.com/office/powerpoint/2010/main" val="66221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Exchanging Data and Components</a:t>
            </a:r>
          </a:p>
        </p:txBody>
      </p:sp>
      <p:sp>
        <p:nvSpPr>
          <p:cNvPr id="6" name="Content Placeholder 5"/>
          <p:cNvSpPr>
            <a:spLocks noGrp="1"/>
          </p:cNvSpPr>
          <p:nvPr>
            <p:ph sz="quarter" idx="11"/>
          </p:nvPr>
        </p:nvSpPr>
        <p:spPr>
          <a:xfrm>
            <a:off x="384710" y="1064712"/>
            <a:ext cx="10283291" cy="2066795"/>
          </a:xfrm>
        </p:spPr>
        <p:txBody>
          <a:bodyPr>
            <a:normAutofit fontScale="85000" lnSpcReduction="20000"/>
          </a:bodyPr>
          <a:lstStyle/>
          <a:p>
            <a:pPr marL="457200" indent="-398463">
              <a:spcBef>
                <a:spcPts val="600"/>
              </a:spcBef>
              <a:spcAft>
                <a:spcPts val="1200"/>
              </a:spcAft>
            </a:pPr>
            <a:r>
              <a:rPr lang="en-US" dirty="0">
                <a:solidFill>
                  <a:srgbClr val="000000"/>
                </a:solidFill>
              </a:rPr>
              <a:t>Using NIEM, organizations come together to agree on a common vocabulary</a:t>
            </a:r>
          </a:p>
          <a:p>
            <a:pPr marL="457200" indent="-398463">
              <a:spcBef>
                <a:spcPts val="600"/>
              </a:spcBef>
              <a:spcAft>
                <a:spcPts val="1200"/>
              </a:spcAft>
            </a:pPr>
            <a:r>
              <a:rPr lang="en-US" dirty="0">
                <a:solidFill>
                  <a:srgbClr val="000000"/>
                </a:solidFill>
              </a:rPr>
              <a:t>When additional organizations are added to the information exchange, the initial NIEM exchange can be reused, saving time and money</a:t>
            </a:r>
          </a:p>
        </p:txBody>
      </p:sp>
      <p:pic>
        <p:nvPicPr>
          <p:cNvPr id="4" name="Picture 3">
            <a:extLst>
              <a:ext uri="{FF2B5EF4-FFF2-40B4-BE49-F238E27FC236}">
                <a16:creationId xmlns:a16="http://schemas.microsoft.com/office/drawing/2014/main" id="{0F54EAB4-E9FA-6140-8D05-D962467DD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015" y="3291782"/>
            <a:ext cx="10365970" cy="2904179"/>
          </a:xfrm>
          <a:prstGeom prst="rect">
            <a:avLst/>
          </a:prstGeom>
        </p:spPr>
      </p:pic>
    </p:spTree>
    <p:extLst>
      <p:ext uri="{BB962C8B-B14F-4D97-AF65-F5344CB8AC3E}">
        <p14:creationId xmlns:p14="http://schemas.microsoft.com/office/powerpoint/2010/main" val="119716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Simplified Exchanges</a:t>
            </a:r>
          </a:p>
        </p:txBody>
      </p:sp>
      <p:sp>
        <p:nvSpPr>
          <p:cNvPr id="6" name="Content Placeholder 5"/>
          <p:cNvSpPr>
            <a:spLocks noGrp="1"/>
          </p:cNvSpPr>
          <p:nvPr>
            <p:ph sz="quarter" idx="11"/>
          </p:nvPr>
        </p:nvSpPr>
        <p:spPr>
          <a:xfrm>
            <a:off x="384710" y="1017304"/>
            <a:ext cx="10283291" cy="1199804"/>
          </a:xfrm>
        </p:spPr>
        <p:txBody>
          <a:bodyPr>
            <a:normAutofit lnSpcReduction="10000"/>
          </a:bodyPr>
          <a:lstStyle/>
          <a:p>
            <a:pPr marL="457200" indent="-398463">
              <a:spcBef>
                <a:spcPts val="600"/>
              </a:spcBef>
              <a:spcAft>
                <a:spcPts val="1200"/>
              </a:spcAft>
            </a:pPr>
            <a:r>
              <a:rPr lang="en-US" dirty="0">
                <a:solidFill>
                  <a:srgbClr val="000000"/>
                </a:solidFill>
              </a:rPr>
              <a:t>When using NIEM, you only need to “speak” two languages: your own and NIEM</a:t>
            </a:r>
          </a:p>
          <a:p>
            <a:pPr marL="457200" indent="-398463">
              <a:spcBef>
                <a:spcPts val="600"/>
              </a:spcBef>
              <a:spcAft>
                <a:spcPts val="1200"/>
              </a:spcAft>
            </a:pPr>
            <a:endParaRPr lang="en-US" dirty="0">
              <a:solidFill>
                <a:srgbClr val="000000"/>
              </a:solidFill>
            </a:endParaRPr>
          </a:p>
        </p:txBody>
      </p:sp>
      <p:pic>
        <p:nvPicPr>
          <p:cNvPr id="4" name="Picture 4">
            <a:extLst>
              <a:ext uri="{FF2B5EF4-FFF2-40B4-BE49-F238E27FC236}">
                <a16:creationId xmlns:a16="http://schemas.microsoft.com/office/drawing/2014/main" id="{82C6D48D-F94C-4840-9C02-B06565E30DF2}"/>
              </a:ext>
            </a:extLst>
          </p:cNvPr>
          <p:cNvPicPr>
            <a:picLocks noChangeAspect="1" noChangeArrowheads="1"/>
          </p:cNvPicPr>
          <p:nvPr/>
        </p:nvPicPr>
        <p:blipFill>
          <a:blip r:embed="rId3" cstate="print"/>
          <a:srcRect/>
          <a:stretch>
            <a:fillRect/>
          </a:stretch>
        </p:blipFill>
        <p:spPr bwMode="auto">
          <a:xfrm>
            <a:off x="1411415" y="2495855"/>
            <a:ext cx="3933972" cy="2961937"/>
          </a:xfrm>
          <a:prstGeom prst="rect">
            <a:avLst/>
          </a:prstGeom>
          <a:noFill/>
          <a:ln w="9525">
            <a:noFill/>
            <a:miter lim="800000"/>
            <a:headEnd/>
            <a:tailEnd/>
          </a:ln>
        </p:spPr>
      </p:pic>
      <p:pic>
        <p:nvPicPr>
          <p:cNvPr id="5" name="Picture 2">
            <a:extLst>
              <a:ext uri="{FF2B5EF4-FFF2-40B4-BE49-F238E27FC236}">
                <a16:creationId xmlns:a16="http://schemas.microsoft.com/office/drawing/2014/main" id="{454177B9-C3D2-0F4F-B96A-450C6965557C}"/>
              </a:ext>
            </a:extLst>
          </p:cNvPr>
          <p:cNvPicPr>
            <a:picLocks noChangeAspect="1" noChangeArrowheads="1"/>
          </p:cNvPicPr>
          <p:nvPr/>
        </p:nvPicPr>
        <p:blipFill>
          <a:blip r:embed="rId4" cstate="print"/>
          <a:srcRect/>
          <a:stretch>
            <a:fillRect/>
          </a:stretch>
        </p:blipFill>
        <p:spPr bwMode="auto">
          <a:xfrm>
            <a:off x="6846614" y="2495855"/>
            <a:ext cx="3897619" cy="2961937"/>
          </a:xfrm>
          <a:prstGeom prst="rect">
            <a:avLst/>
          </a:prstGeom>
          <a:noFill/>
          <a:ln w="9525">
            <a:noFill/>
            <a:miter lim="800000"/>
            <a:headEnd/>
            <a:tailEnd/>
          </a:ln>
        </p:spPr>
      </p:pic>
      <p:sp>
        <p:nvSpPr>
          <p:cNvPr id="3" name="TextBox 2">
            <a:extLst>
              <a:ext uri="{FF2B5EF4-FFF2-40B4-BE49-F238E27FC236}">
                <a16:creationId xmlns:a16="http://schemas.microsoft.com/office/drawing/2014/main" id="{E3B726FF-B945-5E48-840A-F75623CE09C3}"/>
              </a:ext>
            </a:extLst>
          </p:cNvPr>
          <p:cNvSpPr txBox="1"/>
          <p:nvPr/>
        </p:nvSpPr>
        <p:spPr>
          <a:xfrm>
            <a:off x="2536888" y="5736539"/>
            <a:ext cx="1683025" cy="369332"/>
          </a:xfrm>
          <a:prstGeom prst="rect">
            <a:avLst/>
          </a:prstGeom>
          <a:noFill/>
        </p:spPr>
        <p:txBody>
          <a:bodyPr wrap="none" rtlCol="0">
            <a:spAutoFit/>
          </a:bodyPr>
          <a:lstStyle/>
          <a:p>
            <a:r>
              <a:rPr lang="en-US" b="1" dirty="0">
                <a:solidFill>
                  <a:srgbClr val="FF0000"/>
                </a:solidFill>
              </a:rPr>
              <a:t>Without NIEM</a:t>
            </a:r>
          </a:p>
        </p:txBody>
      </p:sp>
      <p:sp>
        <p:nvSpPr>
          <p:cNvPr id="7" name="TextBox 6">
            <a:extLst>
              <a:ext uri="{FF2B5EF4-FFF2-40B4-BE49-F238E27FC236}">
                <a16:creationId xmlns:a16="http://schemas.microsoft.com/office/drawing/2014/main" id="{BD4A3A66-2202-4D43-AAF1-C123D513CC6D}"/>
              </a:ext>
            </a:extLst>
          </p:cNvPr>
          <p:cNvSpPr txBox="1"/>
          <p:nvPr/>
        </p:nvSpPr>
        <p:spPr>
          <a:xfrm>
            <a:off x="8133447" y="5736539"/>
            <a:ext cx="1323952" cy="369332"/>
          </a:xfrm>
          <a:prstGeom prst="rect">
            <a:avLst/>
          </a:prstGeom>
          <a:noFill/>
        </p:spPr>
        <p:txBody>
          <a:bodyPr wrap="none" rtlCol="0">
            <a:spAutoFit/>
          </a:bodyPr>
          <a:lstStyle/>
          <a:p>
            <a:r>
              <a:rPr lang="en-US" b="1" dirty="0">
                <a:solidFill>
                  <a:schemeClr val="tx2"/>
                </a:solidFill>
              </a:rPr>
              <a:t>With NIEM</a:t>
            </a:r>
          </a:p>
        </p:txBody>
      </p:sp>
    </p:spTree>
    <p:extLst>
      <p:ext uri="{BB962C8B-B14F-4D97-AF65-F5344CB8AC3E}">
        <p14:creationId xmlns:p14="http://schemas.microsoft.com/office/powerpoint/2010/main" val="194661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Scope of NIEM</a:t>
            </a:r>
          </a:p>
        </p:txBody>
      </p:sp>
      <p:sp>
        <p:nvSpPr>
          <p:cNvPr id="6" name="Content Placeholder 5"/>
          <p:cNvSpPr>
            <a:spLocks noGrp="1"/>
          </p:cNvSpPr>
          <p:nvPr>
            <p:ph sz="quarter" idx="11"/>
          </p:nvPr>
        </p:nvSpPr>
        <p:spPr>
          <a:xfrm>
            <a:off x="361264" y="1171732"/>
            <a:ext cx="10283291" cy="4818760"/>
          </a:xfrm>
        </p:spPr>
        <p:txBody>
          <a:bodyPr>
            <a:normAutofit fontScale="85000" lnSpcReduction="20000"/>
          </a:bodyPr>
          <a:lstStyle/>
          <a:p>
            <a:pPr marL="457200" indent="-398463">
              <a:spcBef>
                <a:spcPts val="600"/>
              </a:spcBef>
              <a:spcAft>
                <a:spcPts val="1200"/>
              </a:spcAft>
            </a:pPr>
            <a:r>
              <a:rPr lang="en-US" dirty="0">
                <a:solidFill>
                  <a:srgbClr val="000000"/>
                </a:solidFill>
              </a:rPr>
              <a:t>NIEM is a data layer standard and intentionally does not address all the necessary technologies needed for information sharing</a:t>
            </a: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r>
              <a:rPr lang="en-US" dirty="0">
                <a:solidFill>
                  <a:srgbClr val="000000"/>
                </a:solidFill>
              </a:rPr>
              <a:t>Exchange partners decide how to store and process the NIEM-conformant data being exchanged</a:t>
            </a:r>
          </a:p>
        </p:txBody>
      </p:sp>
      <p:pic>
        <p:nvPicPr>
          <p:cNvPr id="4" name="Picture 3">
            <a:extLst>
              <a:ext uri="{FF2B5EF4-FFF2-40B4-BE49-F238E27FC236}">
                <a16:creationId xmlns:a16="http://schemas.microsoft.com/office/drawing/2014/main" id="{3041BD70-1BFC-F840-B2E5-E6C9C81CBA9D}"/>
              </a:ext>
            </a:extLst>
          </p:cNvPr>
          <p:cNvPicPr>
            <a:picLocks noChangeAspect="1"/>
          </p:cNvPicPr>
          <p:nvPr/>
        </p:nvPicPr>
        <p:blipFill>
          <a:blip r:embed="rId3"/>
          <a:stretch>
            <a:fillRect/>
          </a:stretch>
        </p:blipFill>
        <p:spPr>
          <a:xfrm>
            <a:off x="8323385" y="2085095"/>
            <a:ext cx="3025524" cy="2935479"/>
          </a:xfrm>
          <a:prstGeom prst="rect">
            <a:avLst/>
          </a:prstGeom>
        </p:spPr>
      </p:pic>
      <p:pic>
        <p:nvPicPr>
          <p:cNvPr id="5" name="Picture 5">
            <a:extLst>
              <a:ext uri="{FF2B5EF4-FFF2-40B4-BE49-F238E27FC236}">
                <a16:creationId xmlns:a16="http://schemas.microsoft.com/office/drawing/2014/main" id="{0577B495-CEAC-274E-BA9A-2BDDA06F0DA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282" y="2598251"/>
            <a:ext cx="7192378" cy="211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57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4" name="Picture 3" descr="Table&#10;&#10;Description automatically generated">
            <a:extLst>
              <a:ext uri="{FF2B5EF4-FFF2-40B4-BE49-F238E27FC236}">
                <a16:creationId xmlns:a16="http://schemas.microsoft.com/office/drawing/2014/main" id="{96C3EAF7-4421-B341-853D-7EB474C7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90" y="829732"/>
            <a:ext cx="7119620" cy="5381108"/>
          </a:xfrm>
          <a:prstGeom prst="rect">
            <a:avLst/>
          </a:prstGeom>
        </p:spPr>
      </p:pic>
    </p:spTree>
    <p:extLst>
      <p:ext uri="{BB962C8B-B14F-4D97-AF65-F5344CB8AC3E}">
        <p14:creationId xmlns:p14="http://schemas.microsoft.com/office/powerpoint/2010/main" val="301635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4" name="Picture 3" descr="Table&#10;&#10;Description automatically generated">
            <a:extLst>
              <a:ext uri="{FF2B5EF4-FFF2-40B4-BE49-F238E27FC236}">
                <a16:creationId xmlns:a16="http://schemas.microsoft.com/office/drawing/2014/main" id="{96C3EAF7-4421-B341-853D-7EB474C7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90" y="829732"/>
            <a:ext cx="7119620" cy="5381108"/>
          </a:xfrm>
          <a:prstGeom prst="rect">
            <a:avLst/>
          </a:prstGeom>
        </p:spPr>
      </p:pic>
      <p:sp>
        <p:nvSpPr>
          <p:cNvPr id="8" name="Rounded Rectangle 7">
            <a:extLst>
              <a:ext uri="{FF2B5EF4-FFF2-40B4-BE49-F238E27FC236}">
                <a16:creationId xmlns:a16="http://schemas.microsoft.com/office/drawing/2014/main" id="{F4B03CEF-712E-6E4A-9D1C-0E174D26ACEB}"/>
              </a:ext>
            </a:extLst>
          </p:cNvPr>
          <p:cNvSpPr/>
          <p:nvPr/>
        </p:nvSpPr>
        <p:spPr bwMode="auto">
          <a:xfrm>
            <a:off x="2536190" y="1975104"/>
            <a:ext cx="6156706" cy="890016"/>
          </a:xfrm>
          <a:prstGeom prst="round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Tree>
    <p:extLst>
      <p:ext uri="{BB962C8B-B14F-4D97-AF65-F5344CB8AC3E}">
        <p14:creationId xmlns:p14="http://schemas.microsoft.com/office/powerpoint/2010/main" val="255333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167" name="Content Placeholder 166" descr="Chart, funnel chart&#10;&#10;Description automatically generated">
            <a:extLst>
              <a:ext uri="{FF2B5EF4-FFF2-40B4-BE49-F238E27FC236}">
                <a16:creationId xmlns:a16="http://schemas.microsoft.com/office/drawing/2014/main" id="{7E4A433C-A919-7744-AC74-F1A0680E8F5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810365" y="1077722"/>
            <a:ext cx="10210127" cy="5176774"/>
          </a:xfrm>
        </p:spPr>
      </p:pic>
    </p:spTree>
    <p:extLst>
      <p:ext uri="{BB962C8B-B14F-4D97-AF65-F5344CB8AC3E}">
        <p14:creationId xmlns:p14="http://schemas.microsoft.com/office/powerpoint/2010/main" val="2677423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Bottle of Liquid</a:t>
            </a:r>
          </a:p>
        </p:txBody>
      </p:sp>
      <p:sp>
        <p:nvSpPr>
          <p:cNvPr id="6" name="Content Placeholder 5"/>
          <p:cNvSpPr>
            <a:spLocks noGrp="1"/>
          </p:cNvSpPr>
          <p:nvPr>
            <p:ph sz="quarter" idx="11"/>
          </p:nvPr>
        </p:nvSpPr>
        <p:spPr>
          <a:xfrm>
            <a:off x="384711" y="1691976"/>
            <a:ext cx="7686394" cy="3754156"/>
          </a:xfrm>
        </p:spPr>
        <p:txBody>
          <a:bodyPr>
            <a:normAutofit fontScale="92500" lnSpcReduction="10000"/>
          </a:bodyPr>
          <a:lstStyle/>
          <a:p>
            <a:pPr marL="457200" indent="-398463">
              <a:spcBef>
                <a:spcPts val="600"/>
              </a:spcBef>
              <a:spcAft>
                <a:spcPts val="1200"/>
              </a:spcAft>
            </a:pPr>
            <a:r>
              <a:rPr lang="en-US" dirty="0">
                <a:solidFill>
                  <a:srgbClr val="000000"/>
                </a:solidFill>
              </a:rPr>
              <a:t>A bottle of liquid:</a:t>
            </a:r>
          </a:p>
          <a:p>
            <a:pPr marL="857250" lvl="1" indent="-398463">
              <a:spcBef>
                <a:spcPts val="600"/>
              </a:spcBef>
              <a:spcAft>
                <a:spcPts val="1200"/>
              </a:spcAft>
            </a:pPr>
            <a:r>
              <a:rPr lang="en-US" dirty="0">
                <a:solidFill>
                  <a:srgbClr val="000000"/>
                </a:solidFill>
              </a:rPr>
              <a:t>Has a shape</a:t>
            </a:r>
          </a:p>
          <a:p>
            <a:pPr marL="857250" lvl="1" indent="-398463">
              <a:spcBef>
                <a:spcPts val="600"/>
              </a:spcBef>
              <a:spcAft>
                <a:spcPts val="1200"/>
              </a:spcAft>
            </a:pPr>
            <a:r>
              <a:rPr lang="en-US" dirty="0">
                <a:solidFill>
                  <a:srgbClr val="000000"/>
                </a:solidFill>
              </a:rPr>
              <a:t>Made of certain materials</a:t>
            </a:r>
          </a:p>
          <a:p>
            <a:pPr marL="857250" lvl="1" indent="-398463">
              <a:spcBef>
                <a:spcPts val="600"/>
              </a:spcBef>
              <a:spcAft>
                <a:spcPts val="1200"/>
              </a:spcAft>
            </a:pPr>
            <a:r>
              <a:rPr lang="en-US" dirty="0">
                <a:solidFill>
                  <a:srgbClr val="000000"/>
                </a:solidFill>
              </a:rPr>
              <a:t>Can be opaque or transparent</a:t>
            </a:r>
          </a:p>
          <a:p>
            <a:pPr marL="857250" lvl="1" indent="-398463">
              <a:spcBef>
                <a:spcPts val="600"/>
              </a:spcBef>
              <a:spcAft>
                <a:spcPts val="1200"/>
              </a:spcAft>
            </a:pPr>
            <a:r>
              <a:rPr lang="en-US" i="1" dirty="0">
                <a:solidFill>
                  <a:srgbClr val="000000"/>
                </a:solidFill>
              </a:rPr>
              <a:t>Has some combination of liquids inside</a:t>
            </a:r>
          </a:p>
          <a:p>
            <a:pPr marL="857250" lvl="1" indent="-398463">
              <a:spcBef>
                <a:spcPts val="600"/>
              </a:spcBef>
              <a:spcAft>
                <a:spcPts val="1200"/>
              </a:spcAft>
            </a:pPr>
            <a:r>
              <a:rPr lang="en-US" dirty="0">
                <a:solidFill>
                  <a:srgbClr val="000000"/>
                </a:solidFill>
              </a:rPr>
              <a:t>Is moved around by various means</a:t>
            </a:r>
          </a:p>
          <a:p>
            <a:pPr marL="58737" indent="0">
              <a:spcBef>
                <a:spcPts val="600"/>
              </a:spcBef>
              <a:spcAft>
                <a:spcPts val="1200"/>
              </a:spcAft>
              <a:buNone/>
            </a:pPr>
            <a:endParaRPr lang="en-US" dirty="0">
              <a:solidFill>
                <a:srgbClr val="000000"/>
              </a:solidFill>
            </a:endParaRPr>
          </a:p>
          <a:p>
            <a:pPr marL="457200" indent="-398463">
              <a:spcBef>
                <a:spcPts val="600"/>
              </a:spcBef>
              <a:spcAft>
                <a:spcPts val="1200"/>
              </a:spcAft>
            </a:pPr>
            <a:endParaRPr lang="en-US" dirty="0">
              <a:solidFill>
                <a:srgbClr val="000000"/>
              </a:solidFill>
            </a:endParaRPr>
          </a:p>
        </p:txBody>
      </p:sp>
      <p:pic>
        <p:nvPicPr>
          <p:cNvPr id="4" name="Picture 3" descr="A picture containing indoor, person, dryer&#10;&#10;Description automatically generated">
            <a:extLst>
              <a:ext uri="{FF2B5EF4-FFF2-40B4-BE49-F238E27FC236}">
                <a16:creationId xmlns:a16="http://schemas.microsoft.com/office/drawing/2014/main" id="{225C3263-51EC-0B4D-ABA1-2F4D735BB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21710" y="1768125"/>
            <a:ext cx="6857999" cy="3882582"/>
          </a:xfrm>
          <a:prstGeom prst="rect">
            <a:avLst/>
          </a:prstGeom>
        </p:spPr>
      </p:pic>
    </p:spTree>
    <p:extLst>
      <p:ext uri="{BB962C8B-B14F-4D97-AF65-F5344CB8AC3E}">
        <p14:creationId xmlns:p14="http://schemas.microsoft.com/office/powerpoint/2010/main" val="1331159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Bottle of Liquid</a:t>
            </a:r>
          </a:p>
        </p:txBody>
      </p:sp>
      <p:sp>
        <p:nvSpPr>
          <p:cNvPr id="6" name="Content Placeholder 5"/>
          <p:cNvSpPr>
            <a:spLocks noGrp="1"/>
          </p:cNvSpPr>
          <p:nvPr>
            <p:ph sz="quarter" idx="11"/>
          </p:nvPr>
        </p:nvSpPr>
        <p:spPr>
          <a:xfrm>
            <a:off x="384711" y="1691975"/>
            <a:ext cx="6544768" cy="4165899"/>
          </a:xfrm>
        </p:spPr>
        <p:txBody>
          <a:bodyPr>
            <a:normAutofit fontScale="92500"/>
          </a:bodyPr>
          <a:lstStyle/>
          <a:p>
            <a:pPr marL="457200" indent="-398463">
              <a:spcBef>
                <a:spcPts val="600"/>
              </a:spcBef>
              <a:spcAft>
                <a:spcPts val="1200"/>
              </a:spcAft>
            </a:pPr>
            <a:r>
              <a:rPr lang="en-US" dirty="0">
                <a:solidFill>
                  <a:srgbClr val="000000"/>
                </a:solidFill>
              </a:rPr>
              <a:t>NIEM is the liquid inside, the payload document</a:t>
            </a:r>
          </a:p>
          <a:p>
            <a:pPr marL="457200" indent="-398463">
              <a:spcBef>
                <a:spcPts val="600"/>
              </a:spcBef>
              <a:spcAft>
                <a:spcPts val="1200"/>
              </a:spcAft>
            </a:pPr>
            <a:r>
              <a:rPr lang="en-US" dirty="0">
                <a:solidFill>
                  <a:srgbClr val="000000"/>
                </a:solidFill>
              </a:rPr>
              <a:t>NIEM doesn’t care about how you filled the bottle, how the bottle is constructed, how the bottle is transported, whether you can see into the bottle, and what you do with the liquid after you pour it out</a:t>
            </a:r>
          </a:p>
          <a:p>
            <a:pPr marL="857250" lvl="1" indent="-398463">
              <a:spcBef>
                <a:spcPts val="600"/>
              </a:spcBef>
              <a:spcAft>
                <a:spcPts val="1200"/>
              </a:spcAft>
            </a:pPr>
            <a:endParaRPr lang="en-US" dirty="0">
              <a:solidFill>
                <a:srgbClr val="000000"/>
              </a:solidFill>
            </a:endParaRPr>
          </a:p>
          <a:p>
            <a:pPr marL="58737" indent="0">
              <a:spcBef>
                <a:spcPts val="600"/>
              </a:spcBef>
              <a:spcAft>
                <a:spcPts val="1200"/>
              </a:spcAft>
              <a:buNone/>
            </a:pPr>
            <a:endParaRPr lang="en-US" dirty="0">
              <a:solidFill>
                <a:srgbClr val="000000"/>
              </a:solidFill>
            </a:endParaRPr>
          </a:p>
          <a:p>
            <a:pPr marL="457200" indent="-398463">
              <a:spcBef>
                <a:spcPts val="600"/>
              </a:spcBef>
              <a:spcAft>
                <a:spcPts val="1200"/>
              </a:spcAft>
            </a:pPr>
            <a:endParaRPr lang="en-US" dirty="0">
              <a:solidFill>
                <a:srgbClr val="000000"/>
              </a:solidFill>
            </a:endParaRPr>
          </a:p>
        </p:txBody>
      </p:sp>
      <p:pic>
        <p:nvPicPr>
          <p:cNvPr id="5" name="Picture 4" descr="A hand holding a cup&#10;&#10;Description automatically generated with low confidence">
            <a:extLst>
              <a:ext uri="{FF2B5EF4-FFF2-40B4-BE49-F238E27FC236}">
                <a16:creationId xmlns:a16="http://schemas.microsoft.com/office/drawing/2014/main" id="{EE87179D-323E-474E-BA46-C60C32B5E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216968" y="388204"/>
            <a:ext cx="4302832" cy="4877810"/>
          </a:xfrm>
          <a:prstGeom prst="rect">
            <a:avLst/>
          </a:prstGeom>
        </p:spPr>
      </p:pic>
    </p:spTree>
    <p:extLst>
      <p:ext uri="{BB962C8B-B14F-4D97-AF65-F5344CB8AC3E}">
        <p14:creationId xmlns:p14="http://schemas.microsoft.com/office/powerpoint/2010/main" val="4020492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PURPOSE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A technical webinar focused on developers and implementers who are interested in a deep-dive of the National Information Exchange Model.</a:t>
            </a:r>
          </a:p>
        </p:txBody>
      </p:sp>
    </p:spTree>
    <p:extLst>
      <p:ext uri="{BB962C8B-B14F-4D97-AF65-F5344CB8AC3E}">
        <p14:creationId xmlns:p14="http://schemas.microsoft.com/office/powerpoint/2010/main" val="412389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grpSp>
        <p:nvGrpSpPr>
          <p:cNvPr id="7" name="Group 6">
            <a:extLst>
              <a:ext uri="{FF2B5EF4-FFF2-40B4-BE49-F238E27FC236}">
                <a16:creationId xmlns:a16="http://schemas.microsoft.com/office/drawing/2014/main" id="{2BCE4B3E-15CC-594B-9B87-B27C480662EA}"/>
              </a:ext>
            </a:extLst>
          </p:cNvPr>
          <p:cNvGrpSpPr/>
          <p:nvPr/>
        </p:nvGrpSpPr>
        <p:grpSpPr>
          <a:xfrm>
            <a:off x="1900233" y="1406925"/>
            <a:ext cx="8391534" cy="4615650"/>
            <a:chOff x="1940466" y="1743586"/>
            <a:chExt cx="8391534" cy="4916011"/>
          </a:xfrm>
        </p:grpSpPr>
        <p:sp>
          <p:nvSpPr>
            <p:cNvPr id="8" name="Rounded Rectangle 7">
              <a:extLst>
                <a:ext uri="{FF2B5EF4-FFF2-40B4-BE49-F238E27FC236}">
                  <a16:creationId xmlns:a16="http://schemas.microsoft.com/office/drawing/2014/main" id="{61AED3EF-1AB3-9F4F-BEC0-8E683583CDD8}"/>
                </a:ext>
              </a:extLst>
            </p:cNvPr>
            <p:cNvSpPr/>
            <p:nvPr/>
          </p:nvSpPr>
          <p:spPr bwMode="auto">
            <a:xfrm>
              <a:off x="6232441" y="1765310"/>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50" normalizeH="0" baseline="0" noProof="0" dirty="0">
                  <a:ln>
                    <a:noFill/>
                  </a:ln>
                  <a:solidFill>
                    <a:srgbClr val="005170"/>
                  </a:solidFill>
                  <a:effectLst/>
                  <a:uLnTx/>
                  <a:uFillTx/>
                  <a:latin typeface="Arial"/>
                  <a:ea typeface="+mn-ea"/>
                  <a:cs typeface="Arial"/>
                </a:rPr>
                <a:t>Repeatable, Reusable Process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170"/>
                  </a:solidFill>
                  <a:effectLst/>
                  <a:uLnTx/>
                  <a:uFillTx/>
                  <a:latin typeface="Arial"/>
                  <a:ea typeface="+mn-ea"/>
                  <a:cs typeface="Arial"/>
                </a:rPr>
                <a:t>(Exchange Specification Lifecycle</a:t>
              </a:r>
              <a:r>
                <a:rPr kumimoji="0" lang="en-US" sz="1600" b="0" i="0" u="none" strike="noStrike" kern="1200" cap="none" spc="-50" normalizeH="0" baseline="0" noProof="0" dirty="0">
                  <a:ln>
                    <a:noFill/>
                  </a:ln>
                  <a:solidFill>
                    <a:srgbClr val="005170"/>
                  </a:solidFill>
                  <a:effectLst/>
                  <a:uLnTx/>
                  <a:uFillTx/>
                  <a:latin typeface="Arial"/>
                  <a:ea typeface="+mn-ea"/>
                  <a:cs typeface="Arial"/>
                </a:rPr>
                <a:t>)</a:t>
              </a:r>
              <a:endParaRPr kumimoji="0" lang="en-US" sz="1600" b="1" i="0" u="none" strike="noStrike" kern="1200" cap="none" spc="-50" normalizeH="0" baseline="0" noProof="0" dirty="0">
                <a:ln>
                  <a:noFill/>
                </a:ln>
                <a:solidFill>
                  <a:srgbClr val="005170"/>
                </a:solidFill>
                <a:effectLst/>
                <a:uLnTx/>
                <a:uFillTx/>
                <a:latin typeface="Arial"/>
                <a:ea typeface="+mn-ea"/>
                <a:cs typeface="Arial"/>
              </a:endParaRPr>
            </a:p>
          </p:txBody>
        </p:sp>
        <p:sp>
          <p:nvSpPr>
            <p:cNvPr id="9" name="Rounded Rectangle 8">
              <a:extLst>
                <a:ext uri="{FF2B5EF4-FFF2-40B4-BE49-F238E27FC236}">
                  <a16:creationId xmlns:a16="http://schemas.microsoft.com/office/drawing/2014/main" id="{B6D9CA20-F927-8641-9D1C-F2E27F1AFB85}"/>
                </a:ext>
              </a:extLst>
            </p:cNvPr>
            <p:cNvSpPr/>
            <p:nvPr/>
          </p:nvSpPr>
          <p:spPr bwMode="auto">
            <a:xfrm>
              <a:off x="1940466" y="1743586"/>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005170"/>
                  </a:solidFill>
                  <a:effectLst/>
                  <a:uLnTx/>
                  <a:uFillTx/>
                  <a:latin typeface="Arial"/>
                  <a:ea typeface="+mn-ea"/>
                  <a:cs typeface="Arial"/>
                </a:rPr>
                <a:t>Common Language</a:t>
              </a:r>
              <a:br>
                <a:rPr kumimoji="0" lang="en-US" sz="2100" b="1" i="0" u="none" strike="noStrike" kern="1200" cap="none" spc="-50" normalizeH="0" baseline="0" noProof="0" dirty="0">
                  <a:ln>
                    <a:noFill/>
                  </a:ln>
                  <a:solidFill>
                    <a:srgbClr val="005170"/>
                  </a:solidFill>
                  <a:effectLst/>
                  <a:uLnTx/>
                  <a:uFillTx/>
                  <a:latin typeface="Arial"/>
                  <a:ea typeface="+mn-ea"/>
                  <a:cs typeface="Arial"/>
                </a:rPr>
              </a:br>
              <a:r>
                <a:rPr kumimoji="0" lang="en-US" sz="1600" b="0" i="0" u="none" strike="noStrike" kern="1200" cap="none" spc="0" normalizeH="0" baseline="0" noProof="0" dirty="0">
                  <a:ln>
                    <a:noFill/>
                  </a:ln>
                  <a:solidFill>
                    <a:srgbClr val="005170"/>
                  </a:solidFill>
                  <a:effectLst/>
                  <a:uLnTx/>
                  <a:uFillTx/>
                  <a:latin typeface="Arial"/>
                  <a:ea typeface="+mn-ea"/>
                  <a:cs typeface="Arial"/>
                </a:rPr>
                <a:t>(Data Model Lifecycle)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B4CC2BE8-3303-5C4C-9292-1621A72C7981}"/>
                </a:ext>
              </a:extLst>
            </p:cNvPr>
            <p:cNvSpPr>
              <a:spLocks noChangeArrowheads="1"/>
            </p:cNvSpPr>
            <p:nvPr/>
          </p:nvSpPr>
          <p:spPr bwMode="auto">
            <a:xfrm>
              <a:off x="2019631" y="5818071"/>
              <a:ext cx="3927282" cy="667594"/>
            </a:xfrm>
            <a:prstGeom prst="rect">
              <a:avLst/>
            </a:prstGeom>
            <a:noFill/>
            <a:ln w="9525">
              <a:noFill/>
              <a:miter lim="800000"/>
              <a:headEnd/>
              <a:tailEnd/>
            </a:ln>
          </p:spPr>
          <p:txBody>
            <a:bodyPr/>
            <a:lstStyle/>
            <a:p>
              <a:pPr marL="0" marR="0" lvl="0" indent="1588"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170"/>
                  </a:solidFill>
                  <a:effectLst/>
                  <a:uLnTx/>
                  <a:uFillTx/>
                  <a:latin typeface="Arial" pitchFamily="34" charset="0"/>
                  <a:ea typeface="+mn-ea"/>
                  <a:cs typeface="Arial" pitchFamily="34" charset="0"/>
                </a:rPr>
                <a:t>Built and governed by users within the Federal, State, Local, Tribal, and Private Sectors</a:t>
              </a:r>
            </a:p>
          </p:txBody>
        </p:sp>
        <p:pic>
          <p:nvPicPr>
            <p:cNvPr id="11" name="Picture 10">
              <a:extLst>
                <a:ext uri="{FF2B5EF4-FFF2-40B4-BE49-F238E27FC236}">
                  <a16:creationId xmlns:a16="http://schemas.microsoft.com/office/drawing/2014/main" id="{20A195B1-A713-684B-BA67-31C449BB6D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316" y="2592871"/>
              <a:ext cx="3301857" cy="3126623"/>
            </a:xfrm>
            <a:prstGeom prst="rect">
              <a:avLst/>
            </a:prstGeom>
          </p:spPr>
        </p:pic>
        <p:pic>
          <p:nvPicPr>
            <p:cNvPr id="12" name="Picture 11" descr="Diagram&#10;&#10;Description automatically generated">
              <a:extLst>
                <a:ext uri="{FF2B5EF4-FFF2-40B4-BE49-F238E27FC236}">
                  <a16:creationId xmlns:a16="http://schemas.microsoft.com/office/drawing/2014/main" id="{DFE2934B-DF28-E045-80DA-31978568C272}"/>
                </a:ext>
              </a:extLst>
            </p:cNvPr>
            <p:cNvPicPr>
              <a:picLocks noChangeAspect="1"/>
            </p:cNvPicPr>
            <p:nvPr/>
          </p:nvPicPr>
          <p:blipFill>
            <a:blip r:embed="rId4"/>
            <a:stretch>
              <a:fillRect/>
            </a:stretch>
          </p:blipFill>
          <p:spPr>
            <a:xfrm>
              <a:off x="6624657" y="2596550"/>
              <a:ext cx="3315124" cy="3315124"/>
            </a:xfrm>
            <a:prstGeom prst="rect">
              <a:avLst/>
            </a:prstGeom>
          </p:spPr>
        </p:pic>
      </p:grpSp>
    </p:spTree>
    <p:extLst>
      <p:ext uri="{BB962C8B-B14F-4D97-AF65-F5344CB8AC3E}">
        <p14:creationId xmlns:p14="http://schemas.microsoft.com/office/powerpoint/2010/main" val="122488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sp>
        <p:nvSpPr>
          <p:cNvPr id="6" name="Content Placeholder 5"/>
          <p:cNvSpPr>
            <a:spLocks noGrp="1"/>
          </p:cNvSpPr>
          <p:nvPr>
            <p:ph sz="quarter" idx="11"/>
          </p:nvPr>
        </p:nvSpPr>
        <p:spPr>
          <a:xfrm>
            <a:off x="384711" y="942147"/>
            <a:ext cx="6041142" cy="5270763"/>
          </a:xfrm>
        </p:spPr>
        <p:txBody>
          <a:bodyPr>
            <a:normAutofit fontScale="62500" lnSpcReduction="20000"/>
          </a:bodyPr>
          <a:lstStyle/>
          <a:p>
            <a:pPr marL="457200" indent="-398463">
              <a:spcBef>
                <a:spcPts val="600"/>
              </a:spcBef>
              <a:spcAft>
                <a:spcPts val="1200"/>
              </a:spcAft>
            </a:pPr>
            <a:r>
              <a:rPr lang="en-US" dirty="0">
                <a:solidFill>
                  <a:srgbClr val="000000"/>
                </a:solidFill>
              </a:rPr>
              <a:t>Think of the NIEM data model as a mature and stable data dictionary of agreed-upon terms, definitions, relationships and formats independent of how information is stored in individual agency systems </a:t>
            </a:r>
          </a:p>
          <a:p>
            <a:pPr marL="457200" indent="-398463">
              <a:spcBef>
                <a:spcPts val="600"/>
              </a:spcBef>
              <a:spcAft>
                <a:spcPts val="1200"/>
              </a:spcAft>
            </a:pPr>
            <a:r>
              <a:rPr lang="en-US" dirty="0">
                <a:solidFill>
                  <a:srgbClr val="000000"/>
                </a:solidFill>
              </a:rPr>
              <a:t>The data model consists of two sets of closely related vocabularies: </a:t>
            </a:r>
          </a:p>
          <a:p>
            <a:pPr marL="857250" lvl="1" indent="-398463">
              <a:spcBef>
                <a:spcPts val="600"/>
              </a:spcBef>
              <a:spcAft>
                <a:spcPts val="1200"/>
              </a:spcAft>
            </a:pPr>
            <a:r>
              <a:rPr lang="en-US" dirty="0">
                <a:solidFill>
                  <a:srgbClr val="000000"/>
                </a:solidFill>
              </a:rPr>
              <a:t>NIEM core</a:t>
            </a:r>
          </a:p>
          <a:p>
            <a:pPr marL="857250" lvl="1" indent="-398463">
              <a:spcBef>
                <a:spcPts val="600"/>
              </a:spcBef>
              <a:spcAft>
                <a:spcPts val="1200"/>
              </a:spcAft>
            </a:pPr>
            <a:r>
              <a:rPr lang="en-US" dirty="0">
                <a:solidFill>
                  <a:srgbClr val="000000"/>
                </a:solidFill>
              </a:rPr>
              <a:t>Individual NIEM domains</a:t>
            </a:r>
          </a:p>
          <a:p>
            <a:pPr marL="457200" indent="-398463">
              <a:spcBef>
                <a:spcPts val="600"/>
              </a:spcBef>
              <a:spcAft>
                <a:spcPts val="1200"/>
              </a:spcAft>
            </a:pPr>
            <a:r>
              <a:rPr lang="en-US" dirty="0">
                <a:solidFill>
                  <a:srgbClr val="000000"/>
                </a:solidFill>
              </a:rPr>
              <a:t>NIEM core includes data elements commonly agreed upon across all NIEM domains (i.e., person, activity, location, and item, etc.)</a:t>
            </a:r>
          </a:p>
          <a:p>
            <a:pPr marL="457200" indent="-398463">
              <a:spcBef>
                <a:spcPts val="600"/>
              </a:spcBef>
              <a:spcAft>
                <a:spcPts val="1200"/>
              </a:spcAft>
            </a:pPr>
            <a:r>
              <a:rPr lang="en-US" dirty="0">
                <a:solidFill>
                  <a:srgbClr val="000000"/>
                </a:solidFill>
              </a:rPr>
              <a:t>Individual NIEM domains contain mission-specific data components that build upon NIEM core concepts</a:t>
            </a:r>
          </a:p>
          <a:p>
            <a:pPr marL="457200" indent="-398463">
              <a:spcBef>
                <a:spcPts val="600"/>
              </a:spcBef>
              <a:spcAft>
                <a:spcPts val="1200"/>
              </a:spcAft>
            </a:pPr>
            <a:endParaRPr lang="en-US" dirty="0">
              <a:solidFill>
                <a:srgbClr val="000000"/>
              </a:solidFill>
            </a:endParaRPr>
          </a:p>
        </p:txBody>
      </p:sp>
      <p:grpSp>
        <p:nvGrpSpPr>
          <p:cNvPr id="8" name="Group 7">
            <a:extLst>
              <a:ext uri="{FF2B5EF4-FFF2-40B4-BE49-F238E27FC236}">
                <a16:creationId xmlns:a16="http://schemas.microsoft.com/office/drawing/2014/main" id="{BAFD92ED-FD3B-8044-93A5-D37A804216CE}"/>
              </a:ext>
            </a:extLst>
          </p:cNvPr>
          <p:cNvGrpSpPr/>
          <p:nvPr/>
        </p:nvGrpSpPr>
        <p:grpSpPr>
          <a:xfrm>
            <a:off x="6528780" y="1411868"/>
            <a:ext cx="5278510" cy="4427305"/>
            <a:chOff x="5367646" y="1866900"/>
            <a:chExt cx="5278510" cy="4427305"/>
          </a:xfrm>
        </p:grpSpPr>
        <p:cxnSp>
          <p:nvCxnSpPr>
            <p:cNvPr id="9" name="Straight Arrow Connector 8">
              <a:extLst>
                <a:ext uri="{FF2B5EF4-FFF2-40B4-BE49-F238E27FC236}">
                  <a16:creationId xmlns:a16="http://schemas.microsoft.com/office/drawing/2014/main" id="{7BB0EBB8-DE89-554B-B540-9C0E4FF7A6D1}"/>
                </a:ext>
              </a:extLst>
            </p:cNvPr>
            <p:cNvCxnSpPr>
              <a:cxnSpLocks/>
            </p:cNvCxnSpPr>
            <p:nvPr/>
          </p:nvCxnSpPr>
          <p:spPr>
            <a:xfrm flipH="1">
              <a:off x="7324726" y="3514725"/>
              <a:ext cx="809624" cy="1676104"/>
            </a:xfrm>
            <a:prstGeom prst="straightConnector1">
              <a:avLst/>
            </a:prstGeom>
            <a:ln>
              <a:solidFill>
                <a:schemeClr val="tx1">
                  <a:lumMod val="50000"/>
                </a:schemeClr>
              </a:solidFill>
              <a:tailEnd type="arrow"/>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descr="Untitled.png">
              <a:extLst>
                <a:ext uri="{FF2B5EF4-FFF2-40B4-BE49-F238E27FC236}">
                  <a16:creationId xmlns:a16="http://schemas.microsoft.com/office/drawing/2014/main" id="{34E886EF-B390-0E47-A678-C101B8B14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646" y="1866900"/>
              <a:ext cx="5278510" cy="3348418"/>
            </a:xfrm>
            <a:prstGeom prst="rect">
              <a:avLst/>
            </a:prstGeom>
          </p:spPr>
        </p:pic>
        <p:pic>
          <p:nvPicPr>
            <p:cNvPr id="11" name="Picture 10" descr="wordle.png">
              <a:extLst>
                <a:ext uri="{FF2B5EF4-FFF2-40B4-BE49-F238E27FC236}">
                  <a16:creationId xmlns:a16="http://schemas.microsoft.com/office/drawing/2014/main" id="{2C226CE4-10DE-364C-97F6-0CC60B15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978" y="5190829"/>
              <a:ext cx="2231136" cy="1103376"/>
            </a:xfrm>
            <a:prstGeom prst="rect">
              <a:avLst/>
            </a:prstGeom>
          </p:spPr>
        </p:pic>
      </p:grpSp>
    </p:spTree>
    <p:extLst>
      <p:ext uri="{BB962C8B-B14F-4D97-AF65-F5344CB8AC3E}">
        <p14:creationId xmlns:p14="http://schemas.microsoft.com/office/powerpoint/2010/main" val="4270057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	NIEM Harmonization and Organization</a:t>
            </a:r>
          </a:p>
        </p:txBody>
      </p:sp>
      <p:sp>
        <p:nvSpPr>
          <p:cNvPr id="3" name="Content Placeholder 2">
            <a:extLst>
              <a:ext uri="{FF2B5EF4-FFF2-40B4-BE49-F238E27FC236}">
                <a16:creationId xmlns:a16="http://schemas.microsoft.com/office/drawing/2014/main" id="{7D010F80-844D-9C47-81C7-0D35D0CBE111}"/>
              </a:ext>
            </a:extLst>
          </p:cNvPr>
          <p:cNvSpPr>
            <a:spLocks noGrp="1"/>
          </p:cNvSpPr>
          <p:nvPr>
            <p:ph sz="half" idx="2"/>
          </p:nvPr>
        </p:nvSpPr>
        <p:spPr>
          <a:xfrm>
            <a:off x="6197600" y="1365337"/>
            <a:ext cx="5384800" cy="4765111"/>
          </a:xfrm>
        </p:spPr>
        <p:txBody>
          <a:bodyPr>
            <a:normAutofit/>
          </a:bodyPr>
          <a:lstStyle/>
          <a:p>
            <a:pPr lvl="1"/>
            <a:r>
              <a:rPr lang="en-US" dirty="0">
                <a:solidFill>
                  <a:srgbClr val="002060"/>
                </a:solidFill>
              </a:rPr>
              <a:t>International Trade </a:t>
            </a:r>
          </a:p>
          <a:p>
            <a:pPr lvl="1"/>
            <a:r>
              <a:rPr lang="en-US" dirty="0">
                <a:solidFill>
                  <a:srgbClr val="002060"/>
                </a:solidFill>
              </a:rPr>
              <a:t>Justice</a:t>
            </a:r>
          </a:p>
          <a:p>
            <a:pPr lvl="1"/>
            <a:r>
              <a:rPr lang="en-US" dirty="0">
                <a:solidFill>
                  <a:srgbClr val="002060"/>
                </a:solidFill>
              </a:rPr>
              <a:t>Maritime</a:t>
            </a:r>
          </a:p>
          <a:p>
            <a:pPr lvl="1"/>
            <a:r>
              <a:rPr lang="en-US" dirty="0">
                <a:solidFill>
                  <a:srgbClr val="002060"/>
                </a:solidFill>
              </a:rPr>
              <a:t>Military Operations</a:t>
            </a:r>
          </a:p>
          <a:p>
            <a:pPr lvl="1"/>
            <a:r>
              <a:rPr lang="en-US" dirty="0">
                <a:solidFill>
                  <a:srgbClr val="002060"/>
                </a:solidFill>
              </a:rPr>
              <a:t>Screening </a:t>
            </a:r>
          </a:p>
          <a:p>
            <a:pPr lvl="1"/>
            <a:r>
              <a:rPr lang="en-US" dirty="0">
                <a:solidFill>
                  <a:srgbClr val="002060"/>
                </a:solidFill>
              </a:rPr>
              <a:t>Surface Transportation</a:t>
            </a:r>
          </a:p>
          <a:p>
            <a:r>
              <a:rPr lang="en-US" dirty="0">
                <a:solidFill>
                  <a:srgbClr val="002060"/>
                </a:solidFill>
              </a:rPr>
              <a:t>Upcoming Domains:</a:t>
            </a:r>
          </a:p>
          <a:p>
            <a:pPr lvl="1"/>
            <a:r>
              <a:rPr lang="en-US" dirty="0">
                <a:solidFill>
                  <a:srgbClr val="002060"/>
                </a:solidFill>
              </a:rPr>
              <a:t>Learning and Development</a:t>
            </a:r>
          </a:p>
          <a:p>
            <a:pPr lvl="1"/>
            <a:r>
              <a:rPr lang="en-US" dirty="0">
                <a:solidFill>
                  <a:srgbClr val="002060"/>
                </a:solidFill>
              </a:rPr>
              <a:t>International Human Services</a:t>
            </a:r>
          </a:p>
        </p:txBody>
      </p:sp>
      <p:sp>
        <p:nvSpPr>
          <p:cNvPr id="7" name="Content Placeholder 2">
            <a:extLst>
              <a:ext uri="{FF2B5EF4-FFF2-40B4-BE49-F238E27FC236}">
                <a16:creationId xmlns:a16="http://schemas.microsoft.com/office/drawing/2014/main" id="{380BE668-B456-DB45-BC04-9511EF4D6908}"/>
              </a:ext>
            </a:extLst>
          </p:cNvPr>
          <p:cNvSpPr txBox="1">
            <a:spLocks/>
          </p:cNvSpPr>
          <p:nvPr/>
        </p:nvSpPr>
        <p:spPr>
          <a:xfrm>
            <a:off x="609600" y="1199633"/>
            <a:ext cx="5384800" cy="476511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rgbClr val="002060"/>
                </a:solidFill>
              </a:rPr>
              <a:t>Existing Domains</a:t>
            </a:r>
          </a:p>
          <a:p>
            <a:pPr lvl="1"/>
            <a:r>
              <a:rPr lang="en-US" dirty="0">
                <a:solidFill>
                  <a:srgbClr val="002060"/>
                </a:solidFill>
              </a:rPr>
              <a:t>Agriculture</a:t>
            </a:r>
          </a:p>
          <a:p>
            <a:pPr lvl="1"/>
            <a:r>
              <a:rPr lang="en-US" dirty="0">
                <a:solidFill>
                  <a:srgbClr val="002060"/>
                </a:solidFill>
              </a:rPr>
              <a:t>Biometrics</a:t>
            </a:r>
          </a:p>
          <a:p>
            <a:pPr lvl="1"/>
            <a:r>
              <a:rPr lang="en-US" dirty="0">
                <a:solidFill>
                  <a:srgbClr val="002060"/>
                </a:solidFill>
              </a:rPr>
              <a:t>Chemical, Biological, Radiological, &amp; Nuclear</a:t>
            </a:r>
          </a:p>
          <a:p>
            <a:pPr lvl="1"/>
            <a:r>
              <a:rPr lang="en-US" dirty="0">
                <a:solidFill>
                  <a:srgbClr val="002060"/>
                </a:solidFill>
              </a:rPr>
              <a:t>Cyber</a:t>
            </a:r>
          </a:p>
          <a:p>
            <a:pPr lvl="1"/>
            <a:r>
              <a:rPr lang="en-US" dirty="0">
                <a:solidFill>
                  <a:srgbClr val="002060"/>
                </a:solidFill>
              </a:rPr>
              <a:t>Emergency Management</a:t>
            </a:r>
          </a:p>
          <a:p>
            <a:pPr lvl="1"/>
            <a:r>
              <a:rPr lang="en-US" dirty="0">
                <a:solidFill>
                  <a:srgbClr val="002060"/>
                </a:solidFill>
              </a:rPr>
              <a:t>Human Services </a:t>
            </a:r>
          </a:p>
          <a:p>
            <a:pPr lvl="1"/>
            <a:r>
              <a:rPr lang="en-US" dirty="0">
                <a:solidFill>
                  <a:srgbClr val="002060"/>
                </a:solidFill>
              </a:rPr>
              <a:t>Immigration</a:t>
            </a:r>
          </a:p>
          <a:p>
            <a:pPr lvl="1"/>
            <a:r>
              <a:rPr lang="en-US" dirty="0">
                <a:solidFill>
                  <a:srgbClr val="002060"/>
                </a:solidFill>
              </a:rPr>
              <a:t>Infrastructure Protection</a:t>
            </a:r>
          </a:p>
          <a:p>
            <a:pPr lvl="1"/>
            <a:r>
              <a:rPr lang="en-US" dirty="0">
                <a:solidFill>
                  <a:srgbClr val="002060"/>
                </a:solidFill>
              </a:rPr>
              <a:t>Intelligence</a:t>
            </a:r>
          </a:p>
        </p:txBody>
      </p:sp>
    </p:spTree>
    <p:extLst>
      <p:ext uri="{BB962C8B-B14F-4D97-AF65-F5344CB8AC3E}">
        <p14:creationId xmlns:p14="http://schemas.microsoft.com/office/powerpoint/2010/main" val="2594474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grpSp>
        <p:nvGrpSpPr>
          <p:cNvPr id="4" name="Group 3">
            <a:extLst>
              <a:ext uri="{FF2B5EF4-FFF2-40B4-BE49-F238E27FC236}">
                <a16:creationId xmlns:a16="http://schemas.microsoft.com/office/drawing/2014/main" id="{F5F4B285-26AF-0444-8745-319F9E989CCB}"/>
              </a:ext>
            </a:extLst>
          </p:cNvPr>
          <p:cNvGrpSpPr/>
          <p:nvPr/>
        </p:nvGrpSpPr>
        <p:grpSpPr>
          <a:xfrm>
            <a:off x="1262062" y="1509992"/>
            <a:ext cx="9667875" cy="4221908"/>
            <a:chOff x="1285875" y="1300311"/>
            <a:chExt cx="9667875" cy="4221908"/>
          </a:xfrm>
        </p:grpSpPr>
        <p:sp>
          <p:nvSpPr>
            <p:cNvPr id="5" name="TextBox 4">
              <a:extLst>
                <a:ext uri="{FF2B5EF4-FFF2-40B4-BE49-F238E27FC236}">
                  <a16:creationId xmlns:a16="http://schemas.microsoft.com/office/drawing/2014/main" id="{DDBC3A75-36CA-124B-BA20-B608C7992872}"/>
                </a:ext>
              </a:extLst>
            </p:cNvPr>
            <p:cNvSpPr txBox="1"/>
            <p:nvPr/>
          </p:nvSpPr>
          <p:spPr>
            <a:xfrm>
              <a:off x="7105047" y="1300311"/>
              <a:ext cx="3258152" cy="646331"/>
            </a:xfrm>
            <a:prstGeom prst="rect">
              <a:avLst/>
            </a:prstGeom>
            <a:noFill/>
            <a:ln>
              <a:noFill/>
            </a:ln>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Chaired by DOD CDO SES Mr. Spirk</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Quarterly or every 6 months </a:t>
              </a:r>
            </a:p>
          </p:txBody>
        </p:sp>
        <p:grpSp>
          <p:nvGrpSpPr>
            <p:cNvPr id="7" name="Group 6">
              <a:extLst>
                <a:ext uri="{FF2B5EF4-FFF2-40B4-BE49-F238E27FC236}">
                  <a16:creationId xmlns:a16="http://schemas.microsoft.com/office/drawing/2014/main" id="{6A9F3B17-D1D0-A940-80FD-3EB989D5D0D3}"/>
                </a:ext>
              </a:extLst>
            </p:cNvPr>
            <p:cNvGrpSpPr/>
            <p:nvPr/>
          </p:nvGrpSpPr>
          <p:grpSpPr>
            <a:xfrm>
              <a:off x="1285875" y="1548081"/>
              <a:ext cx="9667875" cy="3974138"/>
              <a:chOff x="2244407" y="1548081"/>
              <a:chExt cx="8125273" cy="3974138"/>
            </a:xfrm>
          </p:grpSpPr>
          <p:sp>
            <p:nvSpPr>
              <p:cNvPr id="8" name="TextBox 7">
                <a:extLst>
                  <a:ext uri="{FF2B5EF4-FFF2-40B4-BE49-F238E27FC236}">
                    <a16:creationId xmlns:a16="http://schemas.microsoft.com/office/drawing/2014/main" id="{0FF1AA2B-6C9A-484D-B16C-BACC365F0C11}"/>
                  </a:ext>
                </a:extLst>
              </p:cNvPr>
              <p:cNvSpPr txBox="1"/>
              <p:nvPr/>
            </p:nvSpPr>
            <p:spPr>
              <a:xfrm>
                <a:off x="7181850" y="2382858"/>
                <a:ext cx="3187830" cy="830997"/>
              </a:xfrm>
              <a:prstGeom prst="rect">
                <a:avLst/>
              </a:prstGeom>
              <a:noFill/>
              <a:ln>
                <a:noFill/>
              </a:ln>
            </p:spPr>
            <p:txBody>
              <a:bodyPr wrap="square" rtlCol="0">
                <a:spAutoFit/>
              </a:bodyPr>
              <a:lstStyle/>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Led by JS J6 SES Mr. Whitehead</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Conducts day-to-day management</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JS6 provides NTAC and NBAC LNO</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Oversees face-to-face stakeholder sessions</a:t>
                </a:r>
              </a:p>
            </p:txBody>
          </p:sp>
          <p:pic>
            <p:nvPicPr>
              <p:cNvPr id="9" name="Picture 8">
                <a:extLst>
                  <a:ext uri="{FF2B5EF4-FFF2-40B4-BE49-F238E27FC236}">
                    <a16:creationId xmlns:a16="http://schemas.microsoft.com/office/drawing/2014/main" id="{A413404A-2AF8-3C41-AFF2-CD0C57A75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407" y="2100042"/>
                <a:ext cx="4363985" cy="2191188"/>
              </a:xfrm>
              <a:prstGeom prst="rect">
                <a:avLst/>
              </a:prstGeom>
            </p:spPr>
          </p:pic>
          <p:sp>
            <p:nvSpPr>
              <p:cNvPr id="10" name="TextBox 9">
                <a:extLst>
                  <a:ext uri="{FF2B5EF4-FFF2-40B4-BE49-F238E27FC236}">
                    <a16:creationId xmlns:a16="http://schemas.microsoft.com/office/drawing/2014/main" id="{7CF78553-365E-724A-AAE7-ED9C22581004}"/>
                  </a:ext>
                </a:extLst>
              </p:cNvPr>
              <p:cNvSpPr txBox="1"/>
              <p:nvPr/>
            </p:nvSpPr>
            <p:spPr>
              <a:xfrm>
                <a:off x="6562300" y="2429024"/>
                <a:ext cx="60785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JS J6</a:t>
                </a:r>
              </a:p>
            </p:txBody>
          </p:sp>
          <p:sp>
            <p:nvSpPr>
              <p:cNvPr id="11" name="TextBox 10">
                <a:extLst>
                  <a:ext uri="{FF2B5EF4-FFF2-40B4-BE49-F238E27FC236}">
                    <a16:creationId xmlns:a16="http://schemas.microsoft.com/office/drawing/2014/main" id="{BF2665DF-AFE2-2441-8914-638D031CB783}"/>
                  </a:ext>
                </a:extLst>
              </p:cNvPr>
              <p:cNvSpPr txBox="1"/>
              <p:nvPr/>
            </p:nvSpPr>
            <p:spPr>
              <a:xfrm>
                <a:off x="6124965" y="1548081"/>
                <a:ext cx="100860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DOD CIO</a:t>
                </a:r>
              </a:p>
            </p:txBody>
          </p:sp>
          <p:pic>
            <p:nvPicPr>
              <p:cNvPr id="12" name="Picture 11">
                <a:extLst>
                  <a:ext uri="{FF2B5EF4-FFF2-40B4-BE49-F238E27FC236}">
                    <a16:creationId xmlns:a16="http://schemas.microsoft.com/office/drawing/2014/main" id="{E7606845-AAE4-F743-ABE8-ACD923CA04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802" y="3503567"/>
                <a:ext cx="3246324" cy="2018652"/>
              </a:xfrm>
              <a:prstGeom prst="rect">
                <a:avLst/>
              </a:prstGeom>
            </p:spPr>
          </p:pic>
          <p:sp>
            <p:nvSpPr>
              <p:cNvPr id="13" name="TextBox 12">
                <a:extLst>
                  <a:ext uri="{FF2B5EF4-FFF2-40B4-BE49-F238E27FC236}">
                    <a16:creationId xmlns:a16="http://schemas.microsoft.com/office/drawing/2014/main" id="{722CF89C-AB58-E745-9CE8-3ADB7A7B5921}"/>
                  </a:ext>
                </a:extLst>
              </p:cNvPr>
              <p:cNvSpPr txBox="1"/>
              <p:nvPr/>
            </p:nvSpPr>
            <p:spPr>
              <a:xfrm>
                <a:off x="8685500" y="3513592"/>
                <a:ext cx="1612269" cy="461665"/>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Internal NIEM MO structure manned by JS6 personnel</a:t>
                </a:r>
              </a:p>
            </p:txBody>
          </p:sp>
          <p:cxnSp>
            <p:nvCxnSpPr>
              <p:cNvPr id="14" name="Straight Arrow Connector 13">
                <a:extLst>
                  <a:ext uri="{FF2B5EF4-FFF2-40B4-BE49-F238E27FC236}">
                    <a16:creationId xmlns:a16="http://schemas.microsoft.com/office/drawing/2014/main" id="{B1442E86-2AB8-C347-B61B-57185AA466B9}"/>
                  </a:ext>
                </a:extLst>
              </p:cNvPr>
              <p:cNvCxnSpPr/>
              <p:nvPr/>
            </p:nvCxnSpPr>
            <p:spPr bwMode="auto">
              <a:xfrm flipV="1">
                <a:off x="4611249" y="1749229"/>
                <a:ext cx="1475305" cy="448924"/>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A7B583-0B53-9A41-9876-C98444E91AF8}"/>
                  </a:ext>
                </a:extLst>
              </p:cNvPr>
              <p:cNvCxnSpPr/>
              <p:nvPr/>
            </p:nvCxnSpPr>
            <p:spPr bwMode="auto">
              <a:xfrm flipV="1">
                <a:off x="4649655" y="2597854"/>
                <a:ext cx="1874230" cy="229536"/>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6" name="Up Arrow 15">
                <a:extLst>
                  <a:ext uri="{FF2B5EF4-FFF2-40B4-BE49-F238E27FC236}">
                    <a16:creationId xmlns:a16="http://schemas.microsoft.com/office/drawing/2014/main" id="{1EC33739-9818-FF4B-8AC4-D1D69D9919D2}"/>
                  </a:ext>
                </a:extLst>
              </p:cNvPr>
              <p:cNvSpPr/>
              <p:nvPr/>
            </p:nvSpPr>
            <p:spPr bwMode="auto">
              <a:xfrm>
                <a:off x="8146461" y="3132831"/>
                <a:ext cx="246998" cy="350326"/>
              </a:xfrm>
              <a:prstGeom prst="upArrow">
                <a:avLst/>
              </a:prstGeom>
              <a:gradFill rotWithShape="0">
                <a:gsLst>
                  <a:gs pos="0">
                    <a:srgbClr val="000000"/>
                  </a:gs>
                  <a:gs pos="100000">
                    <a:srgbClr val="000000">
                      <a:gamma/>
                      <a:shade val="89804"/>
                      <a:invGamma/>
                    </a:srgbClr>
                  </a:gs>
                </a:gsLst>
                <a:lin ang="5400000" scaled="1"/>
              </a:gra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7" name="TextBox 16">
                <a:extLst>
                  <a:ext uri="{FF2B5EF4-FFF2-40B4-BE49-F238E27FC236}">
                    <a16:creationId xmlns:a16="http://schemas.microsoft.com/office/drawing/2014/main" id="{E22CB332-9A93-FF4B-A1D3-6E8513D439CA}"/>
                  </a:ext>
                </a:extLst>
              </p:cNvPr>
              <p:cNvSpPr txBox="1"/>
              <p:nvPr/>
            </p:nvSpPr>
            <p:spPr>
              <a:xfrm>
                <a:off x="2324324" y="4044479"/>
                <a:ext cx="1593915" cy="1223412"/>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+ 12 selected Subject Matter Experts from across Gov’t and industry</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technical specifications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Implementing NBAC business requirements</a:t>
                </a:r>
              </a:p>
            </p:txBody>
          </p:sp>
          <p:sp>
            <p:nvSpPr>
              <p:cNvPr id="18" name="TextBox 17">
                <a:extLst>
                  <a:ext uri="{FF2B5EF4-FFF2-40B4-BE49-F238E27FC236}">
                    <a16:creationId xmlns:a16="http://schemas.microsoft.com/office/drawing/2014/main" id="{3537422D-BE34-0B48-B3F2-351302F8872A}"/>
                  </a:ext>
                </a:extLst>
              </p:cNvPr>
              <p:cNvSpPr txBox="1"/>
              <p:nvPr/>
            </p:nvSpPr>
            <p:spPr>
              <a:xfrm>
                <a:off x="4852210" y="4291231"/>
                <a:ext cx="1658112" cy="1061829"/>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+ 40 members in 14 functional domains from across Federal / State / Local / Tribal / Territorial Gov’t plus international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model content </a:t>
                </a:r>
              </a:p>
            </p:txBody>
          </p:sp>
        </p:grpSp>
      </p:grpSp>
    </p:spTree>
    <p:extLst>
      <p:ext uri="{BB962C8B-B14F-4D97-AF65-F5344CB8AC3E}">
        <p14:creationId xmlns:p14="http://schemas.microsoft.com/office/powerpoint/2010/main" val="304238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Development</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Overview</a:t>
            </a:r>
          </a:p>
          <a:p>
            <a:pPr marL="457200" indent="-398463">
              <a:spcBef>
                <a:spcPts val="600"/>
              </a:spcBef>
              <a:spcAft>
                <a:spcPts val="1200"/>
              </a:spcAft>
            </a:pPr>
            <a:r>
              <a:rPr lang="en-US" dirty="0">
                <a:solidFill>
                  <a:srgbClr val="000000"/>
                </a:solidFill>
              </a:rPr>
              <a:t>Process</a:t>
            </a:r>
          </a:p>
          <a:p>
            <a:pPr marL="457200" indent="-398463">
              <a:spcBef>
                <a:spcPts val="600"/>
              </a:spcBef>
              <a:spcAft>
                <a:spcPts val="1200"/>
              </a:spcAft>
            </a:pPr>
            <a:r>
              <a:rPr lang="en-US" dirty="0">
                <a:solidFill>
                  <a:srgbClr val="000000"/>
                </a:solidFill>
              </a:rPr>
              <a:t>Artifacts</a:t>
            </a:r>
          </a:p>
        </p:txBody>
      </p:sp>
    </p:spTree>
    <p:extLst>
      <p:ext uri="{BB962C8B-B14F-4D97-AF65-F5344CB8AC3E}">
        <p14:creationId xmlns:p14="http://schemas.microsoft.com/office/powerpoint/2010/main" val="19810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Overview</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“Information Exchange Package Documentation”</a:t>
            </a:r>
          </a:p>
          <a:p>
            <a:pPr marL="457200" indent="-398463">
              <a:spcBef>
                <a:spcPts val="600"/>
              </a:spcBef>
              <a:spcAft>
                <a:spcPts val="1200"/>
              </a:spcAft>
            </a:pPr>
            <a:r>
              <a:rPr lang="en-US" dirty="0">
                <a:solidFill>
                  <a:srgbClr val="000000"/>
                </a:solidFill>
              </a:rPr>
              <a:t>Slowly changing to “Message Specification”</a:t>
            </a:r>
          </a:p>
          <a:p>
            <a:pPr marL="457200" indent="-398463">
              <a:spcBef>
                <a:spcPts val="600"/>
              </a:spcBef>
              <a:spcAft>
                <a:spcPts val="1200"/>
              </a:spcAft>
            </a:pPr>
            <a:r>
              <a:rPr lang="en-US" dirty="0">
                <a:solidFill>
                  <a:srgbClr val="000000"/>
                </a:solidFill>
              </a:rPr>
              <a:t>Defines an exchange</a:t>
            </a:r>
          </a:p>
          <a:p>
            <a:pPr marL="457200" indent="-398463">
              <a:spcBef>
                <a:spcPts val="600"/>
              </a:spcBef>
              <a:spcAft>
                <a:spcPts val="1200"/>
              </a:spcAft>
            </a:pPr>
            <a:r>
              <a:rPr lang="en-US" dirty="0">
                <a:solidFill>
                  <a:srgbClr val="000000"/>
                </a:solidFill>
              </a:rPr>
              <a:t>Made up of a bunch of documents, “artifacts”</a:t>
            </a:r>
          </a:p>
          <a:p>
            <a:pPr marL="857250" lvl="1" indent="-398463">
              <a:spcBef>
                <a:spcPts val="600"/>
              </a:spcBef>
              <a:spcAft>
                <a:spcPts val="1200"/>
              </a:spcAft>
            </a:pPr>
            <a:r>
              <a:rPr lang="en-US" dirty="0">
                <a:solidFill>
                  <a:srgbClr val="000000"/>
                </a:solidFill>
              </a:rPr>
              <a:t>Some meant for humans</a:t>
            </a:r>
          </a:p>
          <a:p>
            <a:pPr marL="857250" lvl="1" indent="-398463">
              <a:spcBef>
                <a:spcPts val="600"/>
              </a:spcBef>
              <a:spcAft>
                <a:spcPts val="1200"/>
              </a:spcAft>
            </a:pPr>
            <a:r>
              <a:rPr lang="en-US" dirty="0">
                <a:solidFill>
                  <a:srgbClr val="000000"/>
                </a:solidFill>
              </a:rPr>
              <a:t>Some meant for computers</a:t>
            </a:r>
          </a:p>
        </p:txBody>
      </p:sp>
    </p:spTree>
    <p:extLst>
      <p:ext uri="{BB962C8B-B14F-4D97-AF65-F5344CB8AC3E}">
        <p14:creationId xmlns:p14="http://schemas.microsoft.com/office/powerpoint/2010/main" val="175206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Scenario Planning</a:t>
            </a:r>
          </a:p>
          <a:p>
            <a:pPr marL="457200" indent="-398463">
              <a:spcBef>
                <a:spcPts val="600"/>
              </a:spcBef>
              <a:spcAft>
                <a:spcPts val="1200"/>
              </a:spcAft>
            </a:pPr>
            <a:r>
              <a:rPr lang="en-US" dirty="0">
                <a:solidFill>
                  <a:srgbClr val="000000"/>
                </a:solidFill>
              </a:rPr>
              <a:t>Requirements Analysis</a:t>
            </a:r>
          </a:p>
          <a:p>
            <a:pPr marL="457200" indent="-398463">
              <a:spcBef>
                <a:spcPts val="600"/>
              </a:spcBef>
              <a:spcAft>
                <a:spcPts val="1200"/>
              </a:spcAft>
            </a:pPr>
            <a:r>
              <a:rPr lang="en-US" dirty="0">
                <a:solidFill>
                  <a:srgbClr val="000000"/>
                </a:solidFill>
              </a:rPr>
              <a:t>Mapping</a:t>
            </a:r>
          </a:p>
          <a:p>
            <a:pPr marL="457200" indent="-398463">
              <a:spcBef>
                <a:spcPts val="600"/>
              </a:spcBef>
              <a:spcAft>
                <a:spcPts val="1200"/>
              </a:spcAft>
            </a:pPr>
            <a:r>
              <a:rPr lang="en-US" dirty="0">
                <a:solidFill>
                  <a:srgbClr val="000000"/>
                </a:solidFill>
              </a:rPr>
              <a:t>Assembly</a:t>
            </a:r>
          </a:p>
          <a:p>
            <a:pPr marL="457200" indent="-398463">
              <a:spcBef>
                <a:spcPts val="600"/>
              </a:spcBef>
              <a:spcAft>
                <a:spcPts val="1200"/>
              </a:spcAft>
            </a:pPr>
            <a:r>
              <a:rPr lang="en-US" dirty="0">
                <a:solidFill>
                  <a:srgbClr val="000000"/>
                </a:solidFill>
              </a:rPr>
              <a:t>Publishing</a:t>
            </a:r>
          </a:p>
          <a:p>
            <a:pPr marL="457200" indent="-398463">
              <a:spcBef>
                <a:spcPts val="600"/>
              </a:spcBef>
              <a:spcAft>
                <a:spcPts val="1200"/>
              </a:spcAft>
            </a:pPr>
            <a:r>
              <a:rPr lang="en-US" dirty="0">
                <a:solidFill>
                  <a:srgbClr val="000000"/>
                </a:solidFill>
              </a:rPr>
              <a:t>(Implementation)</a:t>
            </a:r>
          </a:p>
        </p:txBody>
      </p:sp>
      <p:pic>
        <p:nvPicPr>
          <p:cNvPr id="10" name="Picture 9" descr="Diagram&#10;&#10;Description automatically generated">
            <a:extLst>
              <a:ext uri="{FF2B5EF4-FFF2-40B4-BE49-F238E27FC236}">
                <a16:creationId xmlns:a16="http://schemas.microsoft.com/office/drawing/2014/main" id="{62EAE31B-66AF-DD45-B39B-F5AEA630676A}"/>
              </a:ext>
            </a:extLst>
          </p:cNvPr>
          <p:cNvPicPr>
            <a:picLocks noChangeAspect="1"/>
          </p:cNvPicPr>
          <p:nvPr/>
        </p:nvPicPr>
        <p:blipFill>
          <a:blip r:embed="rId3"/>
          <a:stretch>
            <a:fillRect/>
          </a:stretch>
        </p:blipFill>
        <p:spPr>
          <a:xfrm>
            <a:off x="5526354" y="675693"/>
            <a:ext cx="5657407" cy="5311748"/>
          </a:xfrm>
          <a:prstGeom prst="rect">
            <a:avLst/>
          </a:prstGeom>
        </p:spPr>
      </p:pic>
    </p:spTree>
    <p:extLst>
      <p:ext uri="{BB962C8B-B14F-4D97-AF65-F5344CB8AC3E}">
        <p14:creationId xmlns:p14="http://schemas.microsoft.com/office/powerpoint/2010/main" val="311920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a:t>
            </a:r>
          </a:p>
        </p:txBody>
      </p:sp>
      <p:pic>
        <p:nvPicPr>
          <p:cNvPr id="10" name="Picture 9" descr="Diagram&#10;&#10;Description automatically generated">
            <a:extLst>
              <a:ext uri="{FF2B5EF4-FFF2-40B4-BE49-F238E27FC236}">
                <a16:creationId xmlns:a16="http://schemas.microsoft.com/office/drawing/2014/main" id="{62EAE31B-66AF-DD45-B39B-F5AEA630676A}"/>
              </a:ext>
            </a:extLst>
          </p:cNvPr>
          <p:cNvPicPr>
            <a:picLocks noChangeAspect="1"/>
          </p:cNvPicPr>
          <p:nvPr/>
        </p:nvPicPr>
        <p:blipFill>
          <a:blip r:embed="rId3"/>
          <a:stretch>
            <a:fillRect/>
          </a:stretch>
        </p:blipFill>
        <p:spPr>
          <a:xfrm>
            <a:off x="3267296" y="409240"/>
            <a:ext cx="5657407" cy="5311748"/>
          </a:xfrm>
          <a:prstGeom prst="rect">
            <a:avLst/>
          </a:prstGeom>
        </p:spPr>
      </p:pic>
      <p:sp>
        <p:nvSpPr>
          <p:cNvPr id="8" name="TextBox 7">
            <a:extLst>
              <a:ext uri="{FF2B5EF4-FFF2-40B4-BE49-F238E27FC236}">
                <a16:creationId xmlns:a16="http://schemas.microsoft.com/office/drawing/2014/main" id="{50EB586A-4327-8D4B-AB9D-281739B5A345}"/>
              </a:ext>
            </a:extLst>
          </p:cNvPr>
          <p:cNvSpPr txBox="1"/>
          <p:nvPr/>
        </p:nvSpPr>
        <p:spPr>
          <a:xfrm>
            <a:off x="8762025" y="1748756"/>
            <a:ext cx="1796326" cy="369332"/>
          </a:xfrm>
          <a:prstGeom prst="rect">
            <a:avLst/>
          </a:prstGeom>
          <a:noFill/>
        </p:spPr>
        <p:txBody>
          <a:bodyPr wrap="none" rtlCol="0">
            <a:spAutoFit/>
          </a:bodyPr>
          <a:lstStyle/>
          <a:p>
            <a:r>
              <a:rPr lang="en-US" b="1" dirty="0">
                <a:solidFill>
                  <a:schemeClr val="tx2"/>
                </a:solidFill>
              </a:rPr>
              <a:t>UML Diagrams</a:t>
            </a:r>
          </a:p>
        </p:txBody>
      </p:sp>
      <p:sp>
        <p:nvSpPr>
          <p:cNvPr id="11" name="TextBox 10">
            <a:extLst>
              <a:ext uri="{FF2B5EF4-FFF2-40B4-BE49-F238E27FC236}">
                <a16:creationId xmlns:a16="http://schemas.microsoft.com/office/drawing/2014/main" id="{878958D5-6C46-B74A-9862-945395AD7DD8}"/>
              </a:ext>
            </a:extLst>
          </p:cNvPr>
          <p:cNvSpPr txBox="1"/>
          <p:nvPr/>
        </p:nvSpPr>
        <p:spPr>
          <a:xfrm>
            <a:off x="8638853" y="4547135"/>
            <a:ext cx="2582758" cy="369332"/>
          </a:xfrm>
          <a:prstGeom prst="rect">
            <a:avLst/>
          </a:prstGeom>
          <a:noFill/>
        </p:spPr>
        <p:txBody>
          <a:bodyPr wrap="none" rtlCol="0">
            <a:spAutoFit/>
          </a:bodyPr>
          <a:lstStyle/>
          <a:p>
            <a:r>
              <a:rPr lang="en-US" b="1" dirty="0">
                <a:solidFill>
                  <a:schemeClr val="tx2"/>
                </a:solidFill>
              </a:rPr>
              <a:t>Mapping Spreadsheet</a:t>
            </a:r>
          </a:p>
        </p:txBody>
      </p:sp>
      <p:sp>
        <p:nvSpPr>
          <p:cNvPr id="12" name="TextBox 11">
            <a:extLst>
              <a:ext uri="{FF2B5EF4-FFF2-40B4-BE49-F238E27FC236}">
                <a16:creationId xmlns:a16="http://schemas.microsoft.com/office/drawing/2014/main" id="{7A6BC87E-C1A9-FA40-84DA-1C718E57DA35}"/>
              </a:ext>
            </a:extLst>
          </p:cNvPr>
          <p:cNvSpPr txBox="1"/>
          <p:nvPr/>
        </p:nvSpPr>
        <p:spPr>
          <a:xfrm>
            <a:off x="4875152" y="5802429"/>
            <a:ext cx="2441694" cy="646331"/>
          </a:xfrm>
          <a:prstGeom prst="rect">
            <a:avLst/>
          </a:prstGeom>
          <a:noFill/>
        </p:spPr>
        <p:txBody>
          <a:bodyPr wrap="none" rtlCol="0">
            <a:spAutoFit/>
          </a:bodyPr>
          <a:lstStyle/>
          <a:p>
            <a:pPr algn="ctr"/>
            <a:r>
              <a:rPr lang="en-US" b="1" dirty="0">
                <a:solidFill>
                  <a:schemeClr val="tx2"/>
                </a:solidFill>
              </a:rPr>
              <a:t>Schemas and</a:t>
            </a:r>
            <a:br>
              <a:rPr lang="en-US" b="1" dirty="0">
                <a:solidFill>
                  <a:schemeClr val="tx2"/>
                </a:solidFill>
              </a:rPr>
            </a:br>
            <a:r>
              <a:rPr lang="en-US" b="1" dirty="0">
                <a:solidFill>
                  <a:schemeClr val="tx2"/>
                </a:solidFill>
              </a:rPr>
              <a:t>Instance Documents</a:t>
            </a:r>
          </a:p>
        </p:txBody>
      </p:sp>
      <p:sp>
        <p:nvSpPr>
          <p:cNvPr id="13" name="TextBox 12">
            <a:extLst>
              <a:ext uri="{FF2B5EF4-FFF2-40B4-BE49-F238E27FC236}">
                <a16:creationId xmlns:a16="http://schemas.microsoft.com/office/drawing/2014/main" id="{083996CD-B268-6847-8253-2C2991BFFC10}"/>
              </a:ext>
            </a:extLst>
          </p:cNvPr>
          <p:cNvSpPr txBox="1"/>
          <p:nvPr/>
        </p:nvSpPr>
        <p:spPr>
          <a:xfrm>
            <a:off x="2111728" y="4223969"/>
            <a:ext cx="1441420" cy="646331"/>
          </a:xfrm>
          <a:prstGeom prst="rect">
            <a:avLst/>
          </a:prstGeom>
          <a:noFill/>
        </p:spPr>
        <p:txBody>
          <a:bodyPr wrap="none" rtlCol="0">
            <a:spAutoFit/>
          </a:bodyPr>
          <a:lstStyle/>
          <a:p>
            <a:pPr algn="ctr"/>
            <a:r>
              <a:rPr lang="en-US" b="1" dirty="0">
                <a:solidFill>
                  <a:schemeClr val="tx2"/>
                </a:solidFill>
              </a:rPr>
              <a:t>Textual</a:t>
            </a:r>
            <a:br>
              <a:rPr lang="en-US" b="1" dirty="0">
                <a:solidFill>
                  <a:schemeClr val="tx2"/>
                </a:solidFill>
              </a:rPr>
            </a:br>
            <a:r>
              <a:rPr lang="en-US" b="1" dirty="0">
                <a:solidFill>
                  <a:schemeClr val="tx2"/>
                </a:solidFill>
              </a:rPr>
              <a:t>Documents</a:t>
            </a:r>
          </a:p>
        </p:txBody>
      </p:sp>
      <p:sp>
        <p:nvSpPr>
          <p:cNvPr id="14" name="TextBox 13">
            <a:extLst>
              <a:ext uri="{FF2B5EF4-FFF2-40B4-BE49-F238E27FC236}">
                <a16:creationId xmlns:a16="http://schemas.microsoft.com/office/drawing/2014/main" id="{0C452A76-C94A-5847-9272-B93DD11B1BF0}"/>
              </a:ext>
            </a:extLst>
          </p:cNvPr>
          <p:cNvSpPr txBox="1"/>
          <p:nvPr/>
        </p:nvSpPr>
        <p:spPr>
          <a:xfrm>
            <a:off x="2779282" y="1379424"/>
            <a:ext cx="761747" cy="369332"/>
          </a:xfrm>
          <a:prstGeom prst="rect">
            <a:avLst/>
          </a:prstGeom>
          <a:noFill/>
        </p:spPr>
        <p:txBody>
          <a:bodyPr wrap="none" rtlCol="0">
            <a:spAutoFit/>
          </a:bodyPr>
          <a:lstStyle/>
          <a:p>
            <a:pPr algn="ctr"/>
            <a:r>
              <a:rPr lang="en-US" b="1" dirty="0">
                <a:solidFill>
                  <a:schemeClr val="tx2"/>
                </a:solidFill>
              </a:rPr>
              <a:t>Code</a:t>
            </a:r>
          </a:p>
        </p:txBody>
      </p:sp>
    </p:spTree>
    <p:extLst>
      <p:ext uri="{BB962C8B-B14F-4D97-AF65-F5344CB8AC3E}">
        <p14:creationId xmlns:p14="http://schemas.microsoft.com/office/powerpoint/2010/main" val="732006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 - Idealized</a:t>
            </a:r>
          </a:p>
        </p:txBody>
      </p:sp>
      <p:pic>
        <p:nvPicPr>
          <p:cNvPr id="4" name="Graphic 3">
            <a:extLst>
              <a:ext uri="{FF2B5EF4-FFF2-40B4-BE49-F238E27FC236}">
                <a16:creationId xmlns:a16="http://schemas.microsoft.com/office/drawing/2014/main" id="{023F7A57-FE42-A648-96BA-B2C9E52658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701971"/>
            <a:ext cx="12192000" cy="3454057"/>
          </a:xfrm>
          <a:prstGeom prst="rect">
            <a:avLst/>
          </a:prstGeom>
        </p:spPr>
      </p:pic>
    </p:spTree>
    <p:extLst>
      <p:ext uri="{BB962C8B-B14F-4D97-AF65-F5344CB8AC3E}">
        <p14:creationId xmlns:p14="http://schemas.microsoft.com/office/powerpoint/2010/main" val="2221155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 – Real Life</a:t>
            </a:r>
          </a:p>
        </p:txBody>
      </p:sp>
      <p:pic>
        <p:nvPicPr>
          <p:cNvPr id="4" name="Graphic 3">
            <a:extLst>
              <a:ext uri="{FF2B5EF4-FFF2-40B4-BE49-F238E27FC236}">
                <a16:creationId xmlns:a16="http://schemas.microsoft.com/office/drawing/2014/main" id="{81F7ADCE-20DE-A34D-8BCF-6B4213192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22393"/>
            <a:ext cx="12192000" cy="5013214"/>
          </a:xfrm>
          <a:prstGeom prst="rect">
            <a:avLst/>
          </a:prstGeom>
        </p:spPr>
      </p:pic>
    </p:spTree>
    <p:extLst>
      <p:ext uri="{BB962C8B-B14F-4D97-AF65-F5344CB8AC3E}">
        <p14:creationId xmlns:p14="http://schemas.microsoft.com/office/powerpoint/2010/main" val="370236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Training Dry Run (or Dress Rehearsal)</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Revamp of the existing training materials</a:t>
            </a:r>
          </a:p>
          <a:p>
            <a:pPr marL="857250" lvl="1" indent="-398463">
              <a:spcBef>
                <a:spcPts val="600"/>
              </a:spcBef>
              <a:spcAft>
                <a:spcPts val="1200"/>
              </a:spcAft>
            </a:pPr>
            <a:r>
              <a:rPr lang="en-US" dirty="0">
                <a:solidFill>
                  <a:srgbClr val="000000"/>
                </a:solidFill>
              </a:rPr>
              <a:t>Focus on process</a:t>
            </a:r>
          </a:p>
          <a:p>
            <a:pPr marL="857250" lvl="1" indent="-398463">
              <a:spcBef>
                <a:spcPts val="600"/>
              </a:spcBef>
              <a:spcAft>
                <a:spcPts val="1200"/>
              </a:spcAft>
            </a:pPr>
            <a:r>
              <a:rPr lang="en-US" dirty="0">
                <a:solidFill>
                  <a:srgbClr val="000000"/>
                </a:solidFill>
              </a:rPr>
              <a:t>Learn the tech details as part of that process</a:t>
            </a:r>
          </a:p>
          <a:p>
            <a:pPr marL="457200" indent="-398463">
              <a:spcBef>
                <a:spcPts val="600"/>
              </a:spcBef>
              <a:spcAft>
                <a:spcPts val="1200"/>
              </a:spcAft>
            </a:pPr>
            <a:r>
              <a:rPr lang="en-US" dirty="0">
                <a:solidFill>
                  <a:srgbClr val="000000"/>
                </a:solidFill>
              </a:rPr>
              <a:t>First time doing this, hence “dry run”</a:t>
            </a:r>
          </a:p>
          <a:p>
            <a:pPr marL="457200" indent="-398463">
              <a:spcBef>
                <a:spcPts val="600"/>
              </a:spcBef>
              <a:spcAft>
                <a:spcPts val="1200"/>
              </a:spcAft>
            </a:pPr>
            <a:r>
              <a:rPr lang="en-US" dirty="0">
                <a:solidFill>
                  <a:srgbClr val="000000"/>
                </a:solidFill>
              </a:rPr>
              <a:t>Time frame is a guess</a:t>
            </a:r>
          </a:p>
          <a:p>
            <a:pPr marL="457200" indent="-398463">
              <a:spcBef>
                <a:spcPts val="600"/>
              </a:spcBef>
              <a:spcAft>
                <a:spcPts val="1200"/>
              </a:spcAft>
            </a:pPr>
            <a:r>
              <a:rPr lang="en-US" dirty="0">
                <a:solidFill>
                  <a:srgbClr val="000000"/>
                </a:solidFill>
              </a:rPr>
              <a:t>You get free training now</a:t>
            </a:r>
          </a:p>
          <a:p>
            <a:pPr marL="457200" indent="-398463">
              <a:spcBef>
                <a:spcPts val="600"/>
              </a:spcBef>
              <a:spcAft>
                <a:spcPts val="1200"/>
              </a:spcAft>
            </a:pPr>
            <a:r>
              <a:rPr lang="en-US" dirty="0">
                <a:solidFill>
                  <a:srgbClr val="000000"/>
                </a:solidFill>
              </a:rPr>
              <a:t>We get your feedback</a:t>
            </a:r>
          </a:p>
        </p:txBody>
      </p:sp>
    </p:spTree>
    <p:extLst>
      <p:ext uri="{BB962C8B-B14F-4D97-AF65-F5344CB8AC3E}">
        <p14:creationId xmlns:p14="http://schemas.microsoft.com/office/powerpoint/2010/main" val="1643183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Artifacts - Documentation</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Master Documentation (Word)</a:t>
            </a:r>
          </a:p>
          <a:p>
            <a:pPr marL="457200" indent="-398463">
              <a:spcBef>
                <a:spcPts val="600"/>
              </a:spcBef>
              <a:spcAft>
                <a:spcPts val="1200"/>
              </a:spcAft>
            </a:pPr>
            <a:r>
              <a:rPr lang="en-US" dirty="0">
                <a:solidFill>
                  <a:srgbClr val="000000"/>
                </a:solidFill>
              </a:rPr>
              <a:t>IEPD catalog document (</a:t>
            </a:r>
            <a:r>
              <a:rPr lang="en-US" dirty="0" err="1">
                <a:solidFill>
                  <a:srgbClr val="000000"/>
                </a:solidFill>
                <a:latin typeface="Source Code Pro" panose="020B0509030403020204" pitchFamily="49" charset="77"/>
              </a:rPr>
              <a:t>iepd-catalog.xml</a:t>
            </a:r>
            <a:r>
              <a:rPr lang="en-US" dirty="0">
                <a:solidFill>
                  <a:srgbClr val="000000"/>
                </a:solidFill>
              </a:rPr>
              <a:t>)</a:t>
            </a:r>
          </a:p>
          <a:p>
            <a:pPr marL="457200" indent="-398463">
              <a:spcBef>
                <a:spcPts val="600"/>
              </a:spcBef>
              <a:spcAft>
                <a:spcPts val="1200"/>
              </a:spcAft>
            </a:pPr>
            <a:r>
              <a:rPr lang="en-US" dirty="0">
                <a:solidFill>
                  <a:srgbClr val="000000"/>
                </a:solidFill>
              </a:rPr>
              <a:t>Change log (text)</a:t>
            </a:r>
          </a:p>
          <a:p>
            <a:pPr marL="457200" indent="-398463">
              <a:spcBef>
                <a:spcPts val="600"/>
              </a:spcBef>
              <a:spcAft>
                <a:spcPts val="1200"/>
              </a:spcAft>
            </a:pPr>
            <a:r>
              <a:rPr lang="en-US" dirty="0">
                <a:solidFill>
                  <a:srgbClr val="000000"/>
                </a:solidFill>
              </a:rPr>
              <a:t>README (text)</a:t>
            </a:r>
          </a:p>
          <a:p>
            <a:pPr marL="457200" indent="-398463">
              <a:spcBef>
                <a:spcPts val="600"/>
              </a:spcBef>
              <a:spcAft>
                <a:spcPts val="1200"/>
              </a:spcAft>
            </a:pPr>
            <a:r>
              <a:rPr lang="en-US" dirty="0">
                <a:solidFill>
                  <a:srgbClr val="000000"/>
                </a:solidFill>
              </a:rPr>
              <a:t>Conformance assertion (text)</a:t>
            </a:r>
          </a:p>
        </p:txBody>
      </p:sp>
    </p:spTree>
    <p:extLst>
      <p:ext uri="{BB962C8B-B14F-4D97-AF65-F5344CB8AC3E}">
        <p14:creationId xmlns:p14="http://schemas.microsoft.com/office/powerpoint/2010/main" val="3186820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Artifacts - Definitional</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err="1">
                <a:solidFill>
                  <a:srgbClr val="000000"/>
                </a:solidFill>
              </a:rPr>
              <a:t>Wantlist</a:t>
            </a:r>
            <a:r>
              <a:rPr lang="en-US" dirty="0">
                <a:solidFill>
                  <a:srgbClr val="000000"/>
                </a:solidFill>
              </a:rPr>
              <a:t> (</a:t>
            </a:r>
            <a:r>
              <a:rPr lang="en-US" dirty="0" err="1">
                <a:solidFill>
                  <a:srgbClr val="000000"/>
                </a:solidFill>
                <a:latin typeface="Source Code Pro" panose="020B0509030403020204" pitchFamily="49" charset="77"/>
              </a:rPr>
              <a:t>wantlist.xml</a:t>
            </a:r>
            <a:r>
              <a:rPr lang="en-US" dirty="0">
                <a:solidFill>
                  <a:srgbClr val="000000"/>
                </a:solidFill>
              </a:rPr>
              <a:t>)</a:t>
            </a:r>
          </a:p>
          <a:p>
            <a:pPr marL="457200" indent="-398463">
              <a:spcBef>
                <a:spcPts val="600"/>
              </a:spcBef>
              <a:spcAft>
                <a:spcPts val="1200"/>
              </a:spcAft>
            </a:pPr>
            <a:r>
              <a:rPr lang="en-US" dirty="0">
                <a:solidFill>
                  <a:srgbClr val="000000"/>
                </a:solidFill>
              </a:rPr>
              <a:t>Schema subset schemas</a:t>
            </a:r>
          </a:p>
          <a:p>
            <a:pPr marL="457200" indent="-398463">
              <a:spcBef>
                <a:spcPts val="600"/>
              </a:spcBef>
              <a:spcAft>
                <a:spcPts val="1200"/>
              </a:spcAft>
            </a:pPr>
            <a:r>
              <a:rPr lang="en-US" dirty="0">
                <a:solidFill>
                  <a:srgbClr val="000000"/>
                </a:solidFill>
              </a:rPr>
              <a:t>Extension schemas</a:t>
            </a:r>
          </a:p>
          <a:p>
            <a:pPr marL="457200" indent="-398463">
              <a:spcBef>
                <a:spcPts val="600"/>
              </a:spcBef>
              <a:spcAft>
                <a:spcPts val="1200"/>
              </a:spcAft>
            </a:pPr>
            <a:r>
              <a:rPr lang="en-US" dirty="0">
                <a:solidFill>
                  <a:srgbClr val="000000"/>
                </a:solidFill>
              </a:rPr>
              <a:t>Exchange schemas</a:t>
            </a:r>
          </a:p>
          <a:p>
            <a:pPr marL="457200" indent="-398463">
              <a:spcBef>
                <a:spcPts val="600"/>
              </a:spcBef>
              <a:spcAft>
                <a:spcPts val="1200"/>
              </a:spcAft>
            </a:pPr>
            <a:r>
              <a:rPr lang="en-US" dirty="0">
                <a:solidFill>
                  <a:srgbClr val="000000"/>
                </a:solidFill>
              </a:rPr>
              <a:t>Sample instances</a:t>
            </a:r>
          </a:p>
          <a:p>
            <a:pPr marL="457200" indent="-398463">
              <a:spcBef>
                <a:spcPts val="600"/>
              </a:spcBef>
              <a:spcAft>
                <a:spcPts val="1200"/>
              </a:spcAft>
            </a:pPr>
            <a:r>
              <a:rPr lang="en-US" dirty="0">
                <a:solidFill>
                  <a:srgbClr val="000000"/>
                </a:solidFill>
              </a:rPr>
              <a:t>XML catalogs</a:t>
            </a:r>
          </a:p>
        </p:txBody>
      </p:sp>
    </p:spTree>
    <p:extLst>
      <p:ext uri="{BB962C8B-B14F-4D97-AF65-F5344CB8AC3E}">
        <p14:creationId xmlns:p14="http://schemas.microsoft.com/office/powerpoint/2010/main" val="545335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Scenario Planning</a:t>
            </a:r>
          </a:p>
        </p:txBody>
      </p:sp>
      <p:sp>
        <p:nvSpPr>
          <p:cNvPr id="6" name="Content Placeholder 5"/>
          <p:cNvSpPr>
            <a:spLocks noGrp="1"/>
          </p:cNvSpPr>
          <p:nvPr>
            <p:ph sz="quarter" idx="11"/>
          </p:nvPr>
        </p:nvSpPr>
        <p:spPr>
          <a:xfrm>
            <a:off x="384710" y="1691976"/>
            <a:ext cx="10283291" cy="4204732"/>
          </a:xfrm>
        </p:spPr>
        <p:txBody>
          <a:bodyPr>
            <a:normAutofit fontScale="92500" lnSpcReduction="20000"/>
          </a:bodyPr>
          <a:lstStyle/>
          <a:p>
            <a:pPr marL="457200" indent="-398463">
              <a:spcBef>
                <a:spcPts val="600"/>
              </a:spcBef>
              <a:spcAft>
                <a:spcPts val="1200"/>
              </a:spcAft>
            </a:pPr>
            <a:r>
              <a:rPr lang="en-US" dirty="0">
                <a:solidFill>
                  <a:srgbClr val="000000"/>
                </a:solidFill>
              </a:rPr>
              <a:t>Decide what the exchange is about</a:t>
            </a:r>
          </a:p>
          <a:p>
            <a:pPr marL="457200" indent="-398463">
              <a:spcBef>
                <a:spcPts val="600"/>
              </a:spcBef>
              <a:spcAft>
                <a:spcPts val="1200"/>
              </a:spcAft>
            </a:pPr>
            <a:r>
              <a:rPr lang="en-US" dirty="0">
                <a:solidFill>
                  <a:srgbClr val="000000"/>
                </a:solidFill>
              </a:rPr>
              <a:t>Who are the exchange partners?</a:t>
            </a:r>
          </a:p>
          <a:p>
            <a:pPr marL="457200" indent="-398463">
              <a:spcBef>
                <a:spcPts val="600"/>
              </a:spcBef>
              <a:spcAft>
                <a:spcPts val="1200"/>
              </a:spcAft>
            </a:pPr>
            <a:r>
              <a:rPr lang="en-US" dirty="0">
                <a:solidFill>
                  <a:srgbClr val="000000"/>
                </a:solidFill>
              </a:rPr>
              <a:t>Who are stakeholders?</a:t>
            </a:r>
          </a:p>
          <a:p>
            <a:pPr marL="457200" indent="-398463">
              <a:spcBef>
                <a:spcPts val="600"/>
              </a:spcBef>
              <a:spcAft>
                <a:spcPts val="1200"/>
              </a:spcAft>
            </a:pPr>
            <a:r>
              <a:rPr lang="en-US" dirty="0">
                <a:solidFill>
                  <a:srgbClr val="000000"/>
                </a:solidFill>
              </a:rPr>
              <a:t>Communication is key</a:t>
            </a:r>
          </a:p>
          <a:p>
            <a:pPr marL="457200" indent="-398463">
              <a:spcBef>
                <a:spcPts val="600"/>
              </a:spcBef>
              <a:spcAft>
                <a:spcPts val="1200"/>
              </a:spcAft>
            </a:pPr>
            <a:r>
              <a:rPr lang="en-US" dirty="0">
                <a:solidFill>
                  <a:srgbClr val="000000"/>
                </a:solidFill>
              </a:rPr>
              <a:t>Existing exchanges or other documentation can help</a:t>
            </a:r>
          </a:p>
          <a:p>
            <a:pPr marL="857250" lvl="1" indent="-398463">
              <a:spcBef>
                <a:spcPts val="600"/>
              </a:spcBef>
              <a:spcAft>
                <a:spcPts val="1200"/>
              </a:spcAft>
            </a:pPr>
            <a:r>
              <a:rPr lang="en-US" dirty="0">
                <a:solidFill>
                  <a:srgbClr val="000000"/>
                </a:solidFill>
              </a:rPr>
              <a:t>Within your organization</a:t>
            </a:r>
          </a:p>
          <a:p>
            <a:pPr marL="857250" lvl="1" indent="-398463">
              <a:spcBef>
                <a:spcPts val="600"/>
              </a:spcBef>
              <a:spcAft>
                <a:spcPts val="1200"/>
              </a:spcAft>
            </a:pPr>
            <a:r>
              <a:rPr lang="en-US" dirty="0">
                <a:solidFill>
                  <a:srgbClr val="000000"/>
                </a:solidFill>
              </a:rPr>
              <a:t>From NIEM repositories (</a:t>
            </a:r>
            <a:r>
              <a:rPr lang="en-US" i="1" dirty="0">
                <a:solidFill>
                  <a:srgbClr val="000000"/>
                </a:solidFill>
              </a:rPr>
              <a:t>huge caveat</a:t>
            </a:r>
            <a:r>
              <a:rPr lang="en-US" dirty="0">
                <a:solidFill>
                  <a:srgbClr val="000000"/>
                </a:solidFill>
              </a:rPr>
              <a:t>)</a:t>
            </a:r>
          </a:p>
        </p:txBody>
      </p:sp>
      <p:pic>
        <p:nvPicPr>
          <p:cNvPr id="4" name="Picture 3" descr="IEPD_community.png">
            <a:extLst>
              <a:ext uri="{FF2B5EF4-FFF2-40B4-BE49-F238E27FC236}">
                <a16:creationId xmlns:a16="http://schemas.microsoft.com/office/drawing/2014/main" id="{B33FCEED-4C1A-664A-94EB-3E9101A3A65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71139" y="2126601"/>
            <a:ext cx="5152936" cy="1782936"/>
          </a:xfrm>
          <a:prstGeom prst="rect">
            <a:avLst/>
          </a:prstGeom>
        </p:spPr>
      </p:pic>
    </p:spTree>
    <p:extLst>
      <p:ext uri="{BB962C8B-B14F-4D97-AF65-F5344CB8AC3E}">
        <p14:creationId xmlns:p14="http://schemas.microsoft.com/office/powerpoint/2010/main" val="4247028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Scenario Planning – Existing Documentation</a:t>
            </a:r>
          </a:p>
        </p:txBody>
      </p:sp>
      <p:sp>
        <p:nvSpPr>
          <p:cNvPr id="6" name="Content Placeholder 5"/>
          <p:cNvSpPr>
            <a:spLocks noGrp="1"/>
          </p:cNvSpPr>
          <p:nvPr>
            <p:ph sz="quarter" idx="11"/>
          </p:nvPr>
        </p:nvSpPr>
        <p:spPr>
          <a:xfrm>
            <a:off x="384710" y="1195754"/>
            <a:ext cx="10283291" cy="4818184"/>
          </a:xfrm>
        </p:spPr>
        <p:txBody>
          <a:bodyPr>
            <a:normAutofit fontScale="77500" lnSpcReduction="20000"/>
          </a:bodyPr>
          <a:lstStyle/>
          <a:p>
            <a:pPr marL="457200" indent="-398463">
              <a:spcBef>
                <a:spcPts val="600"/>
              </a:spcBef>
              <a:spcAft>
                <a:spcPts val="1200"/>
              </a:spcAft>
            </a:pPr>
            <a:r>
              <a:rPr lang="en-US" dirty="0">
                <a:solidFill>
                  <a:srgbClr val="000000"/>
                </a:solidFill>
              </a:rPr>
              <a:t>Current technical architecture documents of all exchange partners</a:t>
            </a:r>
          </a:p>
          <a:p>
            <a:pPr marL="457200" indent="-398463">
              <a:spcBef>
                <a:spcPts val="600"/>
              </a:spcBef>
              <a:spcAft>
                <a:spcPts val="1200"/>
              </a:spcAft>
            </a:pPr>
            <a:r>
              <a:rPr lang="en-US" dirty="0">
                <a:solidFill>
                  <a:srgbClr val="000000"/>
                </a:solidFill>
              </a:rPr>
              <a:t>Stakeholders that will be involved in the exchange</a:t>
            </a:r>
          </a:p>
          <a:p>
            <a:pPr marL="457200" indent="-398463">
              <a:spcBef>
                <a:spcPts val="600"/>
              </a:spcBef>
              <a:spcAft>
                <a:spcPts val="1200"/>
              </a:spcAft>
            </a:pPr>
            <a:r>
              <a:rPr lang="en-US" dirty="0">
                <a:solidFill>
                  <a:srgbClr val="000000"/>
                </a:solidFill>
              </a:rPr>
              <a:t>Security, privacy, and other policy-related concerns associated with the exchange</a:t>
            </a:r>
          </a:p>
          <a:p>
            <a:pPr marL="457200" indent="-398463">
              <a:spcBef>
                <a:spcPts val="600"/>
              </a:spcBef>
              <a:spcAft>
                <a:spcPts val="1200"/>
              </a:spcAft>
            </a:pPr>
            <a:r>
              <a:rPr lang="en-US" dirty="0">
                <a:solidFill>
                  <a:srgbClr val="000000"/>
                </a:solidFill>
              </a:rPr>
              <a:t>Technical characteristics of the exchange:</a:t>
            </a:r>
          </a:p>
          <a:p>
            <a:pPr marL="857250" lvl="1" indent="-398463">
              <a:spcBef>
                <a:spcPts val="600"/>
              </a:spcBef>
              <a:spcAft>
                <a:spcPts val="1200"/>
              </a:spcAft>
            </a:pPr>
            <a:r>
              <a:rPr lang="en-US" dirty="0">
                <a:solidFill>
                  <a:srgbClr val="000000"/>
                </a:solidFill>
              </a:rPr>
              <a:t>Types of data being shared</a:t>
            </a:r>
          </a:p>
          <a:p>
            <a:pPr marL="857250" lvl="1" indent="-398463">
              <a:spcBef>
                <a:spcPts val="600"/>
              </a:spcBef>
              <a:spcAft>
                <a:spcPts val="1200"/>
              </a:spcAft>
            </a:pPr>
            <a:r>
              <a:rPr lang="en-US" dirty="0">
                <a:solidFill>
                  <a:srgbClr val="000000"/>
                </a:solidFill>
              </a:rPr>
              <a:t>Number of data objects</a:t>
            </a:r>
          </a:p>
          <a:p>
            <a:pPr marL="857250" lvl="1" indent="-398463">
              <a:spcBef>
                <a:spcPts val="600"/>
              </a:spcBef>
              <a:spcAft>
                <a:spcPts val="1200"/>
              </a:spcAft>
            </a:pPr>
            <a:r>
              <a:rPr lang="en-US" dirty="0">
                <a:solidFill>
                  <a:srgbClr val="000000"/>
                </a:solidFill>
              </a:rPr>
              <a:t>Current structure of the data (logical, physical)</a:t>
            </a:r>
          </a:p>
          <a:p>
            <a:pPr marL="857250" lvl="1" indent="-398463">
              <a:spcBef>
                <a:spcPts val="600"/>
              </a:spcBef>
              <a:spcAft>
                <a:spcPts val="1200"/>
              </a:spcAft>
            </a:pPr>
            <a:r>
              <a:rPr lang="en-US" dirty="0">
                <a:solidFill>
                  <a:srgbClr val="000000"/>
                </a:solidFill>
              </a:rPr>
              <a:t>Use of external standards</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913514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Requirements Analysis</a:t>
            </a:r>
          </a:p>
        </p:txBody>
      </p:sp>
      <p:sp>
        <p:nvSpPr>
          <p:cNvPr id="6" name="Content Placeholder 5"/>
          <p:cNvSpPr>
            <a:spLocks noGrp="1"/>
          </p:cNvSpPr>
          <p:nvPr>
            <p:ph sz="quarter" idx="11"/>
          </p:nvPr>
        </p:nvSpPr>
        <p:spPr>
          <a:xfrm>
            <a:off x="384710" y="1440516"/>
            <a:ext cx="10283291" cy="4251624"/>
          </a:xfrm>
        </p:spPr>
        <p:txBody>
          <a:bodyPr>
            <a:normAutofit fontScale="92500" lnSpcReduction="10000"/>
          </a:bodyPr>
          <a:lstStyle/>
          <a:p>
            <a:pPr marL="457200" indent="-398463">
              <a:spcBef>
                <a:spcPts val="600"/>
              </a:spcBef>
              <a:spcAft>
                <a:spcPts val="1200"/>
              </a:spcAft>
            </a:pPr>
            <a:r>
              <a:rPr lang="en-US" dirty="0">
                <a:solidFill>
                  <a:srgbClr val="000000"/>
                </a:solidFill>
              </a:rPr>
              <a:t>Diagrams</a:t>
            </a:r>
          </a:p>
          <a:p>
            <a:pPr marL="857250" lvl="1" indent="-398463">
              <a:spcBef>
                <a:spcPts val="600"/>
              </a:spcBef>
              <a:spcAft>
                <a:spcPts val="1200"/>
              </a:spcAft>
            </a:pPr>
            <a:r>
              <a:rPr lang="en-US" dirty="0">
                <a:solidFill>
                  <a:srgbClr val="000000"/>
                </a:solidFill>
              </a:rPr>
              <a:t>Use Case Diagrams</a:t>
            </a:r>
          </a:p>
          <a:p>
            <a:pPr marL="857250" lvl="1" indent="-398463">
              <a:spcBef>
                <a:spcPts val="600"/>
              </a:spcBef>
              <a:spcAft>
                <a:spcPts val="1200"/>
              </a:spcAft>
            </a:pPr>
            <a:r>
              <a:rPr lang="en-US" dirty="0">
                <a:solidFill>
                  <a:srgbClr val="000000"/>
                </a:solidFill>
              </a:rPr>
              <a:t>Business Process Diagrams</a:t>
            </a:r>
          </a:p>
          <a:p>
            <a:pPr marL="857250" lvl="1" indent="-398463">
              <a:spcBef>
                <a:spcPts val="600"/>
              </a:spcBef>
              <a:spcAft>
                <a:spcPts val="1200"/>
              </a:spcAft>
            </a:pPr>
            <a:r>
              <a:rPr lang="en-US" dirty="0">
                <a:solidFill>
                  <a:srgbClr val="000000"/>
                </a:solidFill>
              </a:rPr>
              <a:t>Sequence Diagrams</a:t>
            </a:r>
          </a:p>
          <a:p>
            <a:pPr marL="857250" lvl="1" indent="-398463">
              <a:spcBef>
                <a:spcPts val="600"/>
              </a:spcBef>
              <a:spcAft>
                <a:spcPts val="1200"/>
              </a:spcAft>
            </a:pPr>
            <a:r>
              <a:rPr lang="en-US" dirty="0">
                <a:solidFill>
                  <a:srgbClr val="000000"/>
                </a:solidFill>
              </a:rPr>
              <a:t>Class Diagrams</a:t>
            </a:r>
          </a:p>
          <a:p>
            <a:pPr marL="457200" indent="-398463">
              <a:spcBef>
                <a:spcPts val="600"/>
              </a:spcBef>
              <a:spcAft>
                <a:spcPts val="1200"/>
              </a:spcAft>
            </a:pPr>
            <a:r>
              <a:rPr lang="en-US" dirty="0">
                <a:solidFill>
                  <a:srgbClr val="000000"/>
                </a:solidFill>
              </a:rPr>
              <a:t>Spreadsheets</a:t>
            </a:r>
          </a:p>
          <a:p>
            <a:pPr marL="457200" indent="-398463">
              <a:spcBef>
                <a:spcPts val="600"/>
              </a:spcBef>
              <a:spcAft>
                <a:spcPts val="1200"/>
              </a:spcAft>
            </a:pPr>
            <a:r>
              <a:rPr lang="en-US" dirty="0">
                <a:solidFill>
                  <a:srgbClr val="000000"/>
                </a:solidFill>
              </a:rPr>
              <a:t>Other documents</a:t>
            </a:r>
          </a:p>
        </p:txBody>
      </p:sp>
    </p:spTree>
    <p:extLst>
      <p:ext uri="{BB962C8B-B14F-4D97-AF65-F5344CB8AC3E}">
        <p14:creationId xmlns:p14="http://schemas.microsoft.com/office/powerpoint/2010/main" val="4108809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75628" y="1141575"/>
            <a:ext cx="2758743" cy="1078971"/>
          </a:xfrm>
        </p:spPr>
        <p:txBody>
          <a:bodyPr>
            <a:normAutofit/>
          </a:bodyPr>
          <a:lstStyle/>
          <a:p>
            <a:pPr marL="457200" indent="-398463">
              <a:spcBef>
                <a:spcPts val="600"/>
              </a:spcBef>
              <a:spcAft>
                <a:spcPts val="1200"/>
              </a:spcAft>
            </a:pPr>
            <a:r>
              <a:rPr lang="en-US" dirty="0">
                <a:solidFill>
                  <a:srgbClr val="000000"/>
                </a:solidFill>
              </a:rPr>
              <a:t>Use Case Diagrams</a:t>
            </a:r>
          </a:p>
        </p:txBody>
      </p:sp>
      <p:grpSp>
        <p:nvGrpSpPr>
          <p:cNvPr id="4" name="Group 3">
            <a:extLst>
              <a:ext uri="{FF2B5EF4-FFF2-40B4-BE49-F238E27FC236}">
                <a16:creationId xmlns:a16="http://schemas.microsoft.com/office/drawing/2014/main" id="{F0DFF549-6A86-E04D-858B-A19F7593A64A}"/>
              </a:ext>
            </a:extLst>
          </p:cNvPr>
          <p:cNvGrpSpPr/>
          <p:nvPr/>
        </p:nvGrpSpPr>
        <p:grpSpPr>
          <a:xfrm>
            <a:off x="3068392" y="942147"/>
            <a:ext cx="8643938" cy="5029200"/>
            <a:chOff x="207962" y="914400"/>
            <a:chExt cx="8643938" cy="5029200"/>
          </a:xfrm>
        </p:grpSpPr>
        <p:sp>
          <p:nvSpPr>
            <p:cNvPr id="5" name="Rounded Rectangle 4">
              <a:extLst>
                <a:ext uri="{FF2B5EF4-FFF2-40B4-BE49-F238E27FC236}">
                  <a16:creationId xmlns:a16="http://schemas.microsoft.com/office/drawing/2014/main" id="{AA13F4AD-0389-5244-8D66-5B3D6C7E2008}"/>
                </a:ext>
              </a:extLst>
            </p:cNvPr>
            <p:cNvSpPr/>
            <p:nvPr/>
          </p:nvSpPr>
          <p:spPr bwMode="auto">
            <a:xfrm>
              <a:off x="1524000" y="1295400"/>
              <a:ext cx="5943600" cy="4648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endParaRPr lang="en-US" sz="1600" b="1" spc="-50" dirty="0">
                <a:solidFill>
                  <a:srgbClr val="686868"/>
                </a:solidFill>
                <a:latin typeface="Arial"/>
                <a:cs typeface="Arial"/>
              </a:endParaRPr>
            </a:p>
          </p:txBody>
        </p:sp>
        <p:pic>
          <p:nvPicPr>
            <p:cNvPr id="7" name="Picture 6">
              <a:extLst>
                <a:ext uri="{FF2B5EF4-FFF2-40B4-BE49-F238E27FC236}">
                  <a16:creationId xmlns:a16="http://schemas.microsoft.com/office/drawing/2014/main" id="{5A3CFD0B-992A-FF4C-9504-F5B71EF376D5}"/>
                </a:ext>
              </a:extLst>
            </p:cNvPr>
            <p:cNvPicPr>
              <a:picLocks noChangeAspect="1"/>
            </p:cNvPicPr>
            <p:nvPr/>
          </p:nvPicPr>
          <p:blipFill>
            <a:blip r:embed="rId3"/>
            <a:stretch>
              <a:fillRect/>
            </a:stretch>
          </p:blipFill>
          <p:spPr>
            <a:xfrm>
              <a:off x="501650" y="2233641"/>
              <a:ext cx="609600" cy="575733"/>
            </a:xfrm>
            <a:prstGeom prst="rect">
              <a:avLst/>
            </a:prstGeom>
          </p:spPr>
        </p:pic>
        <p:sp>
          <p:nvSpPr>
            <p:cNvPr id="8" name="TextBox 7">
              <a:extLst>
                <a:ext uri="{FF2B5EF4-FFF2-40B4-BE49-F238E27FC236}">
                  <a16:creationId xmlns:a16="http://schemas.microsoft.com/office/drawing/2014/main" id="{443CDCCA-1DAB-F040-A9E8-D86261A2DDEA}"/>
                </a:ext>
              </a:extLst>
            </p:cNvPr>
            <p:cNvSpPr txBox="1"/>
            <p:nvPr/>
          </p:nvSpPr>
          <p:spPr>
            <a:xfrm>
              <a:off x="349250" y="2819400"/>
              <a:ext cx="914400" cy="381000"/>
            </a:xfrm>
            <a:prstGeom prst="rect">
              <a:avLst/>
            </a:prstGeom>
          </p:spPr>
          <p:txBody>
            <a:bodyPr vert="horz" wrap="none" lIns="91440" tIns="45720" rIns="91440" bIns="45720" rtlCol="0">
              <a:normAutofit/>
            </a:bodyPr>
            <a:lstStyle/>
            <a:p>
              <a:pPr algn="ctr"/>
              <a:r>
                <a:rPr lang="en-US" sz="1200" b="1" dirty="0">
                  <a:solidFill>
                    <a:schemeClr val="tx2"/>
                  </a:solidFill>
                  <a:latin typeface="Arial"/>
                  <a:cs typeface="Arial"/>
                </a:rPr>
                <a:t>Traveler</a:t>
              </a:r>
            </a:p>
          </p:txBody>
        </p:sp>
        <p:sp>
          <p:nvSpPr>
            <p:cNvPr id="9" name="TextBox 8">
              <a:extLst>
                <a:ext uri="{FF2B5EF4-FFF2-40B4-BE49-F238E27FC236}">
                  <a16:creationId xmlns:a16="http://schemas.microsoft.com/office/drawing/2014/main" id="{8910D4BF-48AA-4848-926C-D1F35D23B04A}"/>
                </a:ext>
              </a:extLst>
            </p:cNvPr>
            <p:cNvSpPr txBox="1"/>
            <p:nvPr/>
          </p:nvSpPr>
          <p:spPr>
            <a:xfrm>
              <a:off x="7816850" y="2819400"/>
              <a:ext cx="914400" cy="381000"/>
            </a:xfrm>
            <a:prstGeom prst="rect">
              <a:avLst/>
            </a:prstGeom>
          </p:spPr>
          <p:txBody>
            <a:bodyPr vert="horz" wrap="none" lIns="91440" tIns="45720" rIns="91440" bIns="45720" rtlCol="0">
              <a:normAutofit/>
            </a:bodyPr>
            <a:lstStyle/>
            <a:p>
              <a:pPr algn="ctr"/>
              <a:r>
                <a:rPr lang="en-US" sz="1200" b="1" dirty="0">
                  <a:solidFill>
                    <a:schemeClr val="tx2"/>
                  </a:solidFill>
                  <a:latin typeface="Arial"/>
                  <a:cs typeface="Arial"/>
                </a:rPr>
                <a:t>Airport Officer</a:t>
              </a:r>
            </a:p>
          </p:txBody>
        </p:sp>
        <p:sp>
          <p:nvSpPr>
            <p:cNvPr id="10" name="TextBox 9">
              <a:extLst>
                <a:ext uri="{FF2B5EF4-FFF2-40B4-BE49-F238E27FC236}">
                  <a16:creationId xmlns:a16="http://schemas.microsoft.com/office/drawing/2014/main" id="{A94B1CAF-A575-4545-A953-FAF1B2BC3A4C}"/>
                </a:ext>
              </a:extLst>
            </p:cNvPr>
            <p:cNvSpPr txBox="1"/>
            <p:nvPr/>
          </p:nvSpPr>
          <p:spPr>
            <a:xfrm>
              <a:off x="7816850" y="5257800"/>
              <a:ext cx="914400" cy="381000"/>
            </a:xfrm>
            <a:prstGeom prst="rect">
              <a:avLst/>
            </a:prstGeom>
          </p:spPr>
          <p:txBody>
            <a:bodyPr vert="horz" wrap="none" lIns="91440" tIns="45720" rIns="91440" bIns="45720" rtlCol="0">
              <a:noAutofit/>
            </a:bodyPr>
            <a:lstStyle/>
            <a:p>
              <a:pPr algn="ctr"/>
              <a:r>
                <a:rPr lang="en-US" sz="1200" b="1" dirty="0">
                  <a:solidFill>
                    <a:schemeClr val="tx2"/>
                  </a:solidFill>
                  <a:latin typeface="Arial"/>
                  <a:cs typeface="Arial"/>
                </a:rPr>
                <a:t>Customs </a:t>
              </a:r>
            </a:p>
            <a:p>
              <a:pPr algn="ctr"/>
              <a:r>
                <a:rPr lang="en-US" sz="1200" b="1" dirty="0">
                  <a:solidFill>
                    <a:schemeClr val="tx2"/>
                  </a:solidFill>
                  <a:latin typeface="Arial"/>
                  <a:cs typeface="Arial"/>
                </a:rPr>
                <a:t>Application</a:t>
              </a:r>
            </a:p>
          </p:txBody>
        </p:sp>
        <p:sp>
          <p:nvSpPr>
            <p:cNvPr id="11" name="TextBox 10">
              <a:extLst>
                <a:ext uri="{FF2B5EF4-FFF2-40B4-BE49-F238E27FC236}">
                  <a16:creationId xmlns:a16="http://schemas.microsoft.com/office/drawing/2014/main" id="{74BB9E89-077A-F241-9FD1-02F59E579057}"/>
                </a:ext>
              </a:extLst>
            </p:cNvPr>
            <p:cNvSpPr txBox="1"/>
            <p:nvPr/>
          </p:nvSpPr>
          <p:spPr>
            <a:xfrm>
              <a:off x="349250" y="5257800"/>
              <a:ext cx="914400" cy="381000"/>
            </a:xfrm>
            <a:prstGeom prst="rect">
              <a:avLst/>
            </a:prstGeom>
          </p:spPr>
          <p:txBody>
            <a:bodyPr vert="horz" wrap="none" lIns="91440" tIns="45720" rIns="91440" bIns="45720" rtlCol="0">
              <a:noAutofit/>
            </a:bodyPr>
            <a:lstStyle/>
            <a:p>
              <a:pPr algn="ctr"/>
              <a:r>
                <a:rPr lang="en-US" sz="1200" b="1" dirty="0">
                  <a:solidFill>
                    <a:schemeClr val="tx2"/>
                  </a:solidFill>
                  <a:latin typeface="Arial"/>
                  <a:cs typeface="Arial"/>
                </a:rPr>
                <a:t>Airport Screening </a:t>
              </a:r>
              <a:br>
                <a:rPr lang="en-US" sz="1200" b="1" dirty="0">
                  <a:solidFill>
                    <a:schemeClr val="tx2"/>
                  </a:solidFill>
                  <a:latin typeface="Arial"/>
                  <a:cs typeface="Arial"/>
                </a:rPr>
              </a:br>
              <a:r>
                <a:rPr lang="en-US" sz="1200" b="1" dirty="0">
                  <a:solidFill>
                    <a:schemeClr val="tx2"/>
                  </a:solidFill>
                  <a:latin typeface="Arial"/>
                  <a:cs typeface="Arial"/>
                </a:rPr>
                <a:t>Application</a:t>
              </a:r>
            </a:p>
          </p:txBody>
        </p:sp>
        <p:sp>
          <p:nvSpPr>
            <p:cNvPr id="12" name="Rounded Rectangle 11">
              <a:extLst>
                <a:ext uri="{FF2B5EF4-FFF2-40B4-BE49-F238E27FC236}">
                  <a16:creationId xmlns:a16="http://schemas.microsoft.com/office/drawing/2014/main" id="{1FE13067-5E6D-D843-9ED2-9725C4D83510}"/>
                </a:ext>
              </a:extLst>
            </p:cNvPr>
            <p:cNvSpPr/>
            <p:nvPr/>
          </p:nvSpPr>
          <p:spPr bwMode="auto">
            <a:xfrm>
              <a:off x="5181600" y="2362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 Query Results</a:t>
              </a:r>
              <a:endParaRPr lang="en-US" sz="1100" b="1" spc="-50" dirty="0">
                <a:solidFill>
                  <a:srgbClr val="686868"/>
                </a:solidFill>
                <a:latin typeface="Arial"/>
                <a:cs typeface="Arial"/>
              </a:endParaRPr>
            </a:p>
          </p:txBody>
        </p:sp>
        <p:sp>
          <p:nvSpPr>
            <p:cNvPr id="13" name="Rounded Rectangle 12">
              <a:extLst>
                <a:ext uri="{FF2B5EF4-FFF2-40B4-BE49-F238E27FC236}">
                  <a16:creationId xmlns:a16="http://schemas.microsoft.com/office/drawing/2014/main" id="{D8CFC45E-79A6-0342-914C-0081464970B5}"/>
                </a:ext>
              </a:extLst>
            </p:cNvPr>
            <p:cNvSpPr/>
            <p:nvPr/>
          </p:nvSpPr>
          <p:spPr bwMode="auto">
            <a:xfrm>
              <a:off x="3962400" y="53340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Send Traveler</a:t>
              </a:r>
            </a:p>
            <a:p>
              <a:pPr algn="ctr">
                <a:lnSpc>
                  <a:spcPct val="90000"/>
                </a:lnSpc>
                <a:defRPr/>
              </a:pPr>
              <a:r>
                <a:rPr lang="en-US" sz="1100" b="1" spc="-50" dirty="0">
                  <a:solidFill>
                    <a:schemeClr val="tx2"/>
                  </a:solidFill>
                  <a:latin typeface="Arial"/>
                  <a:cs typeface="Arial"/>
                </a:rPr>
                <a:t>History Message</a:t>
              </a:r>
              <a:endParaRPr lang="en-US" sz="1100" b="1" spc="-50" dirty="0">
                <a:solidFill>
                  <a:srgbClr val="686868"/>
                </a:solidFill>
                <a:latin typeface="Arial"/>
                <a:cs typeface="Arial"/>
              </a:endParaRPr>
            </a:p>
          </p:txBody>
        </p:sp>
        <p:sp>
          <p:nvSpPr>
            <p:cNvPr id="14" name="TextBox 13">
              <a:extLst>
                <a:ext uri="{FF2B5EF4-FFF2-40B4-BE49-F238E27FC236}">
                  <a16:creationId xmlns:a16="http://schemas.microsoft.com/office/drawing/2014/main" id="{7E271B63-54A3-0D4A-B334-5EFCAF1BB282}"/>
                </a:ext>
              </a:extLst>
            </p:cNvPr>
            <p:cNvSpPr txBox="1"/>
            <p:nvPr/>
          </p:nvSpPr>
          <p:spPr>
            <a:xfrm>
              <a:off x="2705100" y="914400"/>
              <a:ext cx="3581400" cy="381000"/>
            </a:xfrm>
            <a:prstGeom prst="rect">
              <a:avLst/>
            </a:prstGeom>
          </p:spPr>
          <p:txBody>
            <a:bodyPr vert="horz" wrap="square" lIns="91440" tIns="45720" rIns="91440" bIns="45720" rtlCol="0">
              <a:normAutofit/>
            </a:bodyPr>
            <a:lstStyle/>
            <a:p>
              <a:pPr algn="ctr"/>
              <a:r>
                <a:rPr lang="en-US" sz="1600" b="1" spc="-50" dirty="0">
                  <a:solidFill>
                    <a:schemeClr val="tx2"/>
                  </a:solidFill>
                  <a:latin typeface="Arial"/>
                  <a:cs typeface="Arial"/>
                </a:rPr>
                <a:t>Traveler Processing System</a:t>
              </a:r>
              <a:endParaRPr lang="en-US" sz="1600" b="1" spc="-50" dirty="0">
                <a:solidFill>
                  <a:srgbClr val="686868"/>
                </a:solidFill>
                <a:latin typeface="Arial"/>
                <a:cs typeface="Arial"/>
              </a:endParaRPr>
            </a:p>
          </p:txBody>
        </p:sp>
        <p:sp>
          <p:nvSpPr>
            <p:cNvPr id="15" name="Freeform 14">
              <a:extLst>
                <a:ext uri="{FF2B5EF4-FFF2-40B4-BE49-F238E27FC236}">
                  <a16:creationId xmlns:a16="http://schemas.microsoft.com/office/drawing/2014/main" id="{7F63CBCC-AB09-D54E-A83E-BC5635AC72CF}"/>
                </a:ext>
              </a:extLst>
            </p:cNvPr>
            <p:cNvSpPr/>
            <p:nvPr/>
          </p:nvSpPr>
          <p:spPr>
            <a:xfrm>
              <a:off x="1143000" y="1780116"/>
              <a:ext cx="2973917" cy="590550"/>
            </a:xfrm>
            <a:custGeom>
              <a:avLst/>
              <a:gdLst>
                <a:gd name="connsiteX0" fmla="*/ 963083 w 2973917"/>
                <a:gd name="connsiteY0" fmla="*/ 0 h 952500"/>
                <a:gd name="connsiteX1" fmla="*/ 0 w 2973917"/>
                <a:gd name="connsiteY1" fmla="*/ 952500 h 952500"/>
                <a:gd name="connsiteX2" fmla="*/ 2973917 w 2973917"/>
                <a:gd name="connsiteY2" fmla="*/ 338666 h 952500"/>
                <a:gd name="connsiteX3" fmla="*/ 2973917 w 2973917"/>
                <a:gd name="connsiteY3" fmla="*/ 338666 h 952500"/>
                <a:gd name="connsiteX4" fmla="*/ 2973917 w 2973917"/>
                <a:gd name="connsiteY4" fmla="*/ 338666 h 952500"/>
                <a:gd name="connsiteX0" fmla="*/ 1016000 w 2973917"/>
                <a:gd name="connsiteY0" fmla="*/ 1 h 613834"/>
                <a:gd name="connsiteX1" fmla="*/ 0 w 2973917"/>
                <a:gd name="connsiteY1" fmla="*/ 613834 h 613834"/>
                <a:gd name="connsiteX2" fmla="*/ 2973917 w 2973917"/>
                <a:gd name="connsiteY2" fmla="*/ 0 h 613834"/>
                <a:gd name="connsiteX3" fmla="*/ 2973917 w 2973917"/>
                <a:gd name="connsiteY3" fmla="*/ 0 h 613834"/>
                <a:gd name="connsiteX4" fmla="*/ 2973917 w 2973917"/>
                <a:gd name="connsiteY4" fmla="*/ 0 h 613834"/>
                <a:gd name="connsiteX0" fmla="*/ 984250 w 2973917"/>
                <a:gd name="connsiteY0" fmla="*/ 0 h 930758"/>
                <a:gd name="connsiteX1" fmla="*/ 0 w 2973917"/>
                <a:gd name="connsiteY1" fmla="*/ 930758 h 930758"/>
                <a:gd name="connsiteX2" fmla="*/ 2973917 w 2973917"/>
                <a:gd name="connsiteY2" fmla="*/ 316924 h 930758"/>
                <a:gd name="connsiteX3" fmla="*/ 2973917 w 2973917"/>
                <a:gd name="connsiteY3" fmla="*/ 316924 h 930758"/>
                <a:gd name="connsiteX4" fmla="*/ 2973917 w 2973917"/>
                <a:gd name="connsiteY4" fmla="*/ 316924 h 93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917" h="930758">
                  <a:moveTo>
                    <a:pt x="984250" y="0"/>
                  </a:moveTo>
                  <a:lnTo>
                    <a:pt x="0" y="930758"/>
                  </a:lnTo>
                  <a:lnTo>
                    <a:pt x="2973917" y="316924"/>
                  </a:lnTo>
                  <a:lnTo>
                    <a:pt x="2973917" y="316924"/>
                  </a:lnTo>
                  <a:lnTo>
                    <a:pt x="2973917" y="316924"/>
                  </a:lnTo>
                </a:path>
              </a:pathLst>
            </a:custGeom>
            <a:noFill/>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D4B2D-79A0-BB40-848A-5A8303FA3642}"/>
                </a:ext>
              </a:extLst>
            </p:cNvPr>
            <p:cNvSpPr/>
            <p:nvPr/>
          </p:nvSpPr>
          <p:spPr bwMode="auto">
            <a:xfrm>
              <a:off x="1981200" y="1447799"/>
              <a:ext cx="990600" cy="62759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Leave Customs Station</a:t>
              </a:r>
              <a:endParaRPr lang="en-US" sz="1100" b="1" spc="-50" dirty="0">
                <a:solidFill>
                  <a:srgbClr val="686868"/>
                </a:solidFill>
                <a:latin typeface="Arial"/>
                <a:cs typeface="Arial"/>
              </a:endParaRPr>
            </a:p>
          </p:txBody>
        </p:sp>
        <p:cxnSp>
          <p:nvCxnSpPr>
            <p:cNvPr id="17" name="Straight Connector 16">
              <a:extLst>
                <a:ext uri="{FF2B5EF4-FFF2-40B4-BE49-F238E27FC236}">
                  <a16:creationId xmlns:a16="http://schemas.microsoft.com/office/drawing/2014/main" id="{6E32BB2A-BB25-F44B-85A9-907282FA1278}"/>
                </a:ext>
              </a:extLst>
            </p:cNvPr>
            <p:cNvCxnSpPr/>
            <p:nvPr/>
          </p:nvCxnSpPr>
          <p:spPr>
            <a:xfrm flipH="1">
              <a:off x="1295400" y="3124200"/>
              <a:ext cx="762000" cy="16764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4BDFFDC-6F1C-114D-8039-41DB2E8C2D8E}"/>
                </a:ext>
              </a:extLst>
            </p:cNvPr>
            <p:cNvCxnSpPr/>
            <p:nvPr/>
          </p:nvCxnSpPr>
          <p:spPr>
            <a:xfrm>
              <a:off x="1295400" y="5029200"/>
              <a:ext cx="838200" cy="4572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sp>
          <p:nvSpPr>
            <p:cNvPr id="19" name="Freeform 18">
              <a:extLst>
                <a:ext uri="{FF2B5EF4-FFF2-40B4-BE49-F238E27FC236}">
                  <a16:creationId xmlns:a16="http://schemas.microsoft.com/office/drawing/2014/main" id="{4BF8A9C4-B1E8-1B42-BAF8-9C2D6D88C54B}"/>
                </a:ext>
              </a:extLst>
            </p:cNvPr>
            <p:cNvSpPr/>
            <p:nvPr/>
          </p:nvSpPr>
          <p:spPr>
            <a:xfrm>
              <a:off x="6868583" y="1746250"/>
              <a:ext cx="1079500" cy="1545167"/>
            </a:xfrm>
            <a:custGeom>
              <a:avLst/>
              <a:gdLst>
                <a:gd name="connsiteX0" fmla="*/ 52917 w 1079500"/>
                <a:gd name="connsiteY0" fmla="*/ 0 h 1545167"/>
                <a:gd name="connsiteX1" fmla="*/ 1079500 w 1079500"/>
                <a:gd name="connsiteY1" fmla="*/ 571500 h 1545167"/>
                <a:gd name="connsiteX2" fmla="*/ 0 w 1079500"/>
                <a:gd name="connsiteY2" fmla="*/ 1545167 h 1545167"/>
                <a:gd name="connsiteX3" fmla="*/ 0 w 1079500"/>
                <a:gd name="connsiteY3" fmla="*/ 1545167 h 1545167"/>
              </a:gdLst>
              <a:ahLst/>
              <a:cxnLst>
                <a:cxn ang="0">
                  <a:pos x="connsiteX0" y="connsiteY0"/>
                </a:cxn>
                <a:cxn ang="0">
                  <a:pos x="connsiteX1" y="connsiteY1"/>
                </a:cxn>
                <a:cxn ang="0">
                  <a:pos x="connsiteX2" y="connsiteY2"/>
                </a:cxn>
                <a:cxn ang="0">
                  <a:pos x="connsiteX3" y="connsiteY3"/>
                </a:cxn>
              </a:cxnLst>
              <a:rect l="l" t="t" r="r" b="b"/>
              <a:pathLst>
                <a:path w="1079500" h="1545167">
                  <a:moveTo>
                    <a:pt x="52917" y="0"/>
                  </a:moveTo>
                  <a:lnTo>
                    <a:pt x="1079500" y="571500"/>
                  </a:lnTo>
                  <a:lnTo>
                    <a:pt x="0" y="1545167"/>
                  </a:lnTo>
                  <a:lnTo>
                    <a:pt x="0" y="1545167"/>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4ABE191-F2AB-7A4B-916B-8E436780C7FA}"/>
                </a:ext>
              </a:extLst>
            </p:cNvPr>
            <p:cNvCxnSpPr>
              <a:stCxn id="19" idx="1"/>
              <a:endCxn id="12" idx="3"/>
            </p:cNvCxnSpPr>
            <p:nvPr/>
          </p:nvCxnSpPr>
          <p:spPr>
            <a:xfrm flipH="1">
              <a:off x="6324600" y="2317750"/>
              <a:ext cx="1623483" cy="273050"/>
            </a:xfrm>
            <a:prstGeom prst="line">
              <a:avLst/>
            </a:pr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0247CF6-913E-0A47-A355-BE615A6A9E22}"/>
                </a:ext>
              </a:extLst>
            </p:cNvPr>
            <p:cNvCxnSpPr>
              <a:stCxn id="19" idx="1"/>
            </p:cNvCxnSpPr>
            <p:nvPr/>
          </p:nvCxnSpPr>
          <p:spPr>
            <a:xfrm flipH="1">
              <a:off x="5257800" y="2317750"/>
              <a:ext cx="2690283" cy="95885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79AE955-5B5E-F94E-90BB-670F595ED5AB}"/>
                </a:ext>
              </a:extLst>
            </p:cNvPr>
            <p:cNvCxnSpPr/>
            <p:nvPr/>
          </p:nvCxnSpPr>
          <p:spPr>
            <a:xfrm flipH="1">
              <a:off x="1524000" y="3505200"/>
              <a:ext cx="2667000" cy="11430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CEC0A4-0D37-3648-B454-B3141B3DB09F}"/>
                </a:ext>
              </a:extLst>
            </p:cNvPr>
            <p:cNvCxnSpPr/>
            <p:nvPr/>
          </p:nvCxnSpPr>
          <p:spPr>
            <a:xfrm flipV="1">
              <a:off x="1295400" y="4191000"/>
              <a:ext cx="2590800" cy="6858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4C36FD5-FA5C-EC42-B8C7-DE7D02C44A47}"/>
                </a:ext>
              </a:extLst>
            </p:cNvPr>
            <p:cNvCxnSpPr/>
            <p:nvPr/>
          </p:nvCxnSpPr>
          <p:spPr>
            <a:xfrm flipH="1">
              <a:off x="1524000" y="4876800"/>
              <a:ext cx="2590800" cy="76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E809D5C-B99D-1443-8435-28F475209315}"/>
                </a:ext>
              </a:extLst>
            </p:cNvPr>
            <p:cNvCxnSpPr/>
            <p:nvPr/>
          </p:nvCxnSpPr>
          <p:spPr>
            <a:xfrm>
              <a:off x="5257800" y="4267200"/>
              <a:ext cx="2133600" cy="457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Freeform 25">
              <a:extLst>
                <a:ext uri="{FF2B5EF4-FFF2-40B4-BE49-F238E27FC236}">
                  <a16:creationId xmlns:a16="http://schemas.microsoft.com/office/drawing/2014/main" id="{D2A2BD36-4175-D746-AF26-93CB7D206F77}"/>
                </a:ext>
              </a:extLst>
            </p:cNvPr>
            <p:cNvSpPr/>
            <p:nvPr/>
          </p:nvSpPr>
          <p:spPr>
            <a:xfrm>
              <a:off x="7016750" y="4265083"/>
              <a:ext cx="709083" cy="1344084"/>
            </a:xfrm>
            <a:custGeom>
              <a:avLst/>
              <a:gdLst>
                <a:gd name="connsiteX0" fmla="*/ 0 w 709083"/>
                <a:gd name="connsiteY0" fmla="*/ 0 h 1344084"/>
                <a:gd name="connsiteX1" fmla="*/ 709083 w 709083"/>
                <a:gd name="connsiteY1" fmla="*/ 571500 h 1344084"/>
                <a:gd name="connsiteX2" fmla="*/ 10583 w 709083"/>
                <a:gd name="connsiteY2" fmla="*/ 1344084 h 1344084"/>
                <a:gd name="connsiteX3" fmla="*/ 10583 w 709083"/>
                <a:gd name="connsiteY3" fmla="*/ 1344084 h 1344084"/>
                <a:gd name="connsiteX4" fmla="*/ 10583 w 709083"/>
                <a:gd name="connsiteY4" fmla="*/ 1344084 h 1344084"/>
                <a:gd name="connsiteX5" fmla="*/ 10583 w 709083"/>
                <a:gd name="connsiteY5" fmla="*/ 1344084 h 134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83" h="1344084">
                  <a:moveTo>
                    <a:pt x="0" y="0"/>
                  </a:moveTo>
                  <a:lnTo>
                    <a:pt x="709083" y="571500"/>
                  </a:lnTo>
                  <a:lnTo>
                    <a:pt x="10583" y="1344084"/>
                  </a:lnTo>
                  <a:lnTo>
                    <a:pt x="10583" y="1344084"/>
                  </a:lnTo>
                  <a:lnTo>
                    <a:pt x="10583" y="1344084"/>
                  </a:lnTo>
                  <a:lnTo>
                    <a:pt x="10583" y="1344084"/>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3039514-8873-2A44-A20E-7305DD4E2DBA}"/>
                </a:ext>
              </a:extLst>
            </p:cNvPr>
            <p:cNvCxnSpPr>
              <a:stCxn id="13" idx="3"/>
            </p:cNvCxnSpPr>
            <p:nvPr/>
          </p:nvCxnSpPr>
          <p:spPr>
            <a:xfrm flipV="1">
              <a:off x="5334000" y="4953000"/>
              <a:ext cx="1981200" cy="6096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B88E3A4-DD04-2A46-B470-AD44DC733684}"/>
                </a:ext>
              </a:extLst>
            </p:cNvPr>
            <p:cNvCxnSpPr>
              <a:stCxn id="26" idx="1"/>
            </p:cNvCxnSpPr>
            <p:nvPr/>
          </p:nvCxnSpPr>
          <p:spPr>
            <a:xfrm flipH="1">
              <a:off x="5410200" y="4836583"/>
              <a:ext cx="2315633" cy="40217"/>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0429872E-EB72-3E49-ABB6-3C6A21448D4B}"/>
                </a:ext>
              </a:extLst>
            </p:cNvPr>
            <p:cNvSpPr/>
            <p:nvPr/>
          </p:nvSpPr>
          <p:spPr bwMode="auto">
            <a:xfrm>
              <a:off x="1981200" y="2743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Display Query Results</a:t>
              </a:r>
              <a:endParaRPr lang="en-US" sz="1100" b="1" spc="-50" dirty="0">
                <a:solidFill>
                  <a:srgbClr val="686868"/>
                </a:solidFill>
                <a:latin typeface="Arial"/>
                <a:cs typeface="Arial"/>
              </a:endParaRPr>
            </a:p>
          </p:txBody>
        </p:sp>
        <p:sp>
          <p:nvSpPr>
            <p:cNvPr id="30" name="Rounded Rectangle 29">
              <a:extLst>
                <a:ext uri="{FF2B5EF4-FFF2-40B4-BE49-F238E27FC236}">
                  <a16:creationId xmlns:a16="http://schemas.microsoft.com/office/drawing/2014/main" id="{0BCE5B73-A2DC-4548-A1E4-C3BBECC39EDC}"/>
                </a:ext>
              </a:extLst>
            </p:cNvPr>
            <p:cNvSpPr/>
            <p:nvPr/>
          </p:nvSpPr>
          <p:spPr bwMode="auto">
            <a:xfrm>
              <a:off x="40767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Submit Query</a:t>
              </a:r>
              <a:endParaRPr lang="en-US" sz="1100" b="1" spc="-50" dirty="0">
                <a:solidFill>
                  <a:srgbClr val="686868"/>
                </a:solidFill>
                <a:latin typeface="Arial"/>
                <a:cs typeface="Arial"/>
              </a:endParaRPr>
            </a:p>
          </p:txBody>
        </p:sp>
        <p:sp>
          <p:nvSpPr>
            <p:cNvPr id="31" name="Rounded Rectangle 30">
              <a:extLst>
                <a:ext uri="{FF2B5EF4-FFF2-40B4-BE49-F238E27FC236}">
                  <a16:creationId xmlns:a16="http://schemas.microsoft.com/office/drawing/2014/main" id="{A34AB97B-31CB-7145-9232-CEA081B62D37}"/>
                </a:ext>
              </a:extLst>
            </p:cNvPr>
            <p:cNvSpPr/>
            <p:nvPr/>
          </p:nvSpPr>
          <p:spPr bwMode="auto">
            <a:xfrm>
              <a:off x="6096000" y="14478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32" name="Rounded Rectangle 31">
              <a:extLst>
                <a:ext uri="{FF2B5EF4-FFF2-40B4-BE49-F238E27FC236}">
                  <a16:creationId xmlns:a16="http://schemas.microsoft.com/office/drawing/2014/main" id="{76DD6584-CE97-CD46-9CC2-4082420B44E0}"/>
                </a:ext>
              </a:extLst>
            </p:cNvPr>
            <p:cNvSpPr/>
            <p:nvPr/>
          </p:nvSpPr>
          <p:spPr bwMode="auto">
            <a:xfrm>
              <a:off x="1981200" y="5334000"/>
              <a:ext cx="14478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Create Traveler History Message</a:t>
              </a:r>
              <a:endParaRPr lang="en-US" sz="1100" b="1" spc="-50" dirty="0">
                <a:solidFill>
                  <a:srgbClr val="686868"/>
                </a:solidFill>
                <a:latin typeface="Arial"/>
                <a:cs typeface="Arial"/>
              </a:endParaRPr>
            </a:p>
          </p:txBody>
        </p:sp>
        <p:sp>
          <p:nvSpPr>
            <p:cNvPr id="33" name="Rounded Rectangle 32">
              <a:extLst>
                <a:ext uri="{FF2B5EF4-FFF2-40B4-BE49-F238E27FC236}">
                  <a16:creationId xmlns:a16="http://schemas.microsoft.com/office/drawing/2014/main" id="{37668801-5F07-9044-8557-B237C6C0AC7E}"/>
                </a:ext>
              </a:extLst>
            </p:cNvPr>
            <p:cNvSpPr/>
            <p:nvPr/>
          </p:nvSpPr>
          <p:spPr bwMode="auto">
            <a:xfrm>
              <a:off x="59436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Make Travel</a:t>
              </a:r>
            </a:p>
            <a:p>
              <a:pPr algn="ctr">
                <a:lnSpc>
                  <a:spcPct val="90000"/>
                </a:lnSpc>
                <a:defRPr/>
              </a:pPr>
              <a:r>
                <a:rPr lang="en-US" sz="1100" b="1" spc="-50" dirty="0">
                  <a:solidFill>
                    <a:schemeClr val="tx2"/>
                  </a:solidFill>
                  <a:latin typeface="Arial"/>
                  <a:cs typeface="Arial"/>
                </a:rPr>
                <a:t>Decision</a:t>
              </a:r>
              <a:endParaRPr lang="en-US" sz="1100" b="1" spc="-50" dirty="0">
                <a:solidFill>
                  <a:srgbClr val="686868"/>
                </a:solidFill>
                <a:latin typeface="Arial"/>
                <a:cs typeface="Arial"/>
              </a:endParaRPr>
            </a:p>
          </p:txBody>
        </p:sp>
        <p:sp>
          <p:nvSpPr>
            <p:cNvPr id="34" name="Rounded Rectangle 33">
              <a:extLst>
                <a:ext uri="{FF2B5EF4-FFF2-40B4-BE49-F238E27FC236}">
                  <a16:creationId xmlns:a16="http://schemas.microsoft.com/office/drawing/2014/main" id="{495B1B0C-FD43-0F4D-AB60-D4F46F9BBFBD}"/>
                </a:ext>
              </a:extLst>
            </p:cNvPr>
            <p:cNvSpPr/>
            <p:nvPr/>
          </p:nvSpPr>
          <p:spPr bwMode="auto">
            <a:xfrm>
              <a:off x="5791200" y="38862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Process Query Message</a:t>
              </a:r>
              <a:endParaRPr lang="en-US" sz="1100" b="1" spc="-50" dirty="0">
                <a:solidFill>
                  <a:srgbClr val="686868"/>
                </a:solidFill>
                <a:latin typeface="Arial"/>
                <a:cs typeface="Arial"/>
              </a:endParaRPr>
            </a:p>
          </p:txBody>
        </p:sp>
        <p:sp>
          <p:nvSpPr>
            <p:cNvPr id="35" name="Rounded Rectangle 34">
              <a:extLst>
                <a:ext uri="{FF2B5EF4-FFF2-40B4-BE49-F238E27FC236}">
                  <a16:creationId xmlns:a16="http://schemas.microsoft.com/office/drawing/2014/main" id="{21B44772-84D1-6340-AD42-5D019431B103}"/>
                </a:ext>
              </a:extLst>
            </p:cNvPr>
            <p:cNvSpPr/>
            <p:nvPr/>
          </p:nvSpPr>
          <p:spPr bwMode="auto">
            <a:xfrm>
              <a:off x="5791200" y="53340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Save Traveler History</a:t>
              </a:r>
              <a:endParaRPr lang="en-US" sz="1100" b="1" spc="-50" dirty="0">
                <a:solidFill>
                  <a:srgbClr val="686868"/>
                </a:solidFill>
                <a:latin typeface="Arial"/>
                <a:cs typeface="Arial"/>
              </a:endParaRPr>
            </a:p>
          </p:txBody>
        </p:sp>
        <p:sp>
          <p:nvSpPr>
            <p:cNvPr id="36" name="Rounded Rectangle 35">
              <a:extLst>
                <a:ext uri="{FF2B5EF4-FFF2-40B4-BE49-F238E27FC236}">
                  <a16:creationId xmlns:a16="http://schemas.microsoft.com/office/drawing/2014/main" id="{DD61C67F-D964-4643-A3A7-4B91B1DFAED1}"/>
                </a:ext>
              </a:extLst>
            </p:cNvPr>
            <p:cNvSpPr/>
            <p:nvPr/>
          </p:nvSpPr>
          <p:spPr bwMode="auto">
            <a:xfrm>
              <a:off x="3962400" y="3886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Start Person</a:t>
              </a:r>
            </a:p>
            <a:p>
              <a:pPr algn="ctr">
                <a:lnSpc>
                  <a:spcPct val="90000"/>
                </a:lnSpc>
                <a:defRPr/>
              </a:pPr>
              <a:r>
                <a:rPr lang="en-US" sz="1100" b="1" spc="-50" dirty="0">
                  <a:solidFill>
                    <a:schemeClr val="tx2"/>
                  </a:solidFill>
                  <a:latin typeface="Arial"/>
                  <a:cs typeface="Arial"/>
                </a:rPr>
                <a:t>Query Message</a:t>
              </a:r>
              <a:endParaRPr lang="en-US" sz="1100" b="1" spc="-50" dirty="0">
                <a:solidFill>
                  <a:srgbClr val="686868"/>
                </a:solidFill>
                <a:latin typeface="Arial"/>
                <a:cs typeface="Arial"/>
              </a:endParaRPr>
            </a:p>
          </p:txBody>
        </p:sp>
        <p:pic>
          <p:nvPicPr>
            <p:cNvPr id="37" name="Picture 36">
              <a:extLst>
                <a:ext uri="{FF2B5EF4-FFF2-40B4-BE49-F238E27FC236}">
                  <a16:creationId xmlns:a16="http://schemas.microsoft.com/office/drawing/2014/main" id="{519B922D-982B-2A46-9D5D-EC01F907A53F}"/>
                </a:ext>
              </a:extLst>
            </p:cNvPr>
            <p:cNvPicPr>
              <a:picLocks noChangeAspect="1"/>
            </p:cNvPicPr>
            <p:nvPr/>
          </p:nvPicPr>
          <p:blipFill>
            <a:blip r:embed="rId4"/>
            <a:stretch>
              <a:fillRect/>
            </a:stretch>
          </p:blipFill>
          <p:spPr>
            <a:xfrm>
              <a:off x="228600" y="4495800"/>
              <a:ext cx="1155700" cy="698500"/>
            </a:xfrm>
            <a:prstGeom prst="rect">
              <a:avLst/>
            </a:prstGeom>
          </p:spPr>
        </p:pic>
        <p:pic>
          <p:nvPicPr>
            <p:cNvPr id="38" name="Picture 37">
              <a:extLst>
                <a:ext uri="{FF2B5EF4-FFF2-40B4-BE49-F238E27FC236}">
                  <a16:creationId xmlns:a16="http://schemas.microsoft.com/office/drawing/2014/main" id="{6776189F-B5D6-2642-B95F-3B12A259122B}"/>
                </a:ext>
              </a:extLst>
            </p:cNvPr>
            <p:cNvPicPr>
              <a:picLocks noChangeAspect="1"/>
            </p:cNvPicPr>
            <p:nvPr/>
          </p:nvPicPr>
          <p:blipFill>
            <a:blip r:embed="rId4"/>
            <a:stretch>
              <a:fillRect/>
            </a:stretch>
          </p:blipFill>
          <p:spPr>
            <a:xfrm>
              <a:off x="7696200" y="4495800"/>
              <a:ext cx="1155700" cy="698500"/>
            </a:xfrm>
            <a:prstGeom prst="rect">
              <a:avLst/>
            </a:prstGeom>
          </p:spPr>
        </p:pic>
        <p:pic>
          <p:nvPicPr>
            <p:cNvPr id="39" name="Picture 38">
              <a:extLst>
                <a:ext uri="{FF2B5EF4-FFF2-40B4-BE49-F238E27FC236}">
                  <a16:creationId xmlns:a16="http://schemas.microsoft.com/office/drawing/2014/main" id="{C31B7052-8111-4F4B-82A1-0709D5AFA781}"/>
                </a:ext>
              </a:extLst>
            </p:cNvPr>
            <p:cNvPicPr>
              <a:picLocks noChangeAspect="1"/>
            </p:cNvPicPr>
            <p:nvPr/>
          </p:nvPicPr>
          <p:blipFill>
            <a:blip r:embed="rId5"/>
            <a:stretch>
              <a:fillRect/>
            </a:stretch>
          </p:blipFill>
          <p:spPr>
            <a:xfrm>
              <a:off x="7883525" y="1905000"/>
              <a:ext cx="781050" cy="904374"/>
            </a:xfrm>
            <a:prstGeom prst="rect">
              <a:avLst/>
            </a:prstGeom>
          </p:spPr>
        </p:pic>
        <p:cxnSp>
          <p:nvCxnSpPr>
            <p:cNvPr id="40" name="Straight Connector 39">
              <a:extLst>
                <a:ext uri="{FF2B5EF4-FFF2-40B4-BE49-F238E27FC236}">
                  <a16:creationId xmlns:a16="http://schemas.microsoft.com/office/drawing/2014/main" id="{90670B60-4229-7040-A78F-B27CB36C2895}"/>
                </a:ext>
              </a:extLst>
            </p:cNvPr>
            <p:cNvCxnSpPr/>
            <p:nvPr/>
          </p:nvCxnSpPr>
          <p:spPr>
            <a:xfrm>
              <a:off x="5029200" y="2057400"/>
              <a:ext cx="2514600" cy="1524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1" name="Rounded Rectangle 40">
              <a:extLst>
                <a:ext uri="{FF2B5EF4-FFF2-40B4-BE49-F238E27FC236}">
                  <a16:creationId xmlns:a16="http://schemas.microsoft.com/office/drawing/2014/main" id="{B3968B73-592D-6E41-97B7-BE176825BFC4}"/>
                </a:ext>
              </a:extLst>
            </p:cNvPr>
            <p:cNvSpPr/>
            <p:nvPr/>
          </p:nvSpPr>
          <p:spPr bwMode="auto">
            <a:xfrm>
              <a:off x="4152900" y="17526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Submit </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42" name="Rounded Rectangle 41">
              <a:extLst>
                <a:ext uri="{FF2B5EF4-FFF2-40B4-BE49-F238E27FC236}">
                  <a16:creationId xmlns:a16="http://schemas.microsoft.com/office/drawing/2014/main" id="{37F4558F-7A4C-B744-B8BA-6F5648CBBA96}"/>
                </a:ext>
              </a:extLst>
            </p:cNvPr>
            <p:cNvSpPr/>
            <p:nvPr/>
          </p:nvSpPr>
          <p:spPr bwMode="auto">
            <a:xfrm>
              <a:off x="3962400" y="4648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Return Query Results</a:t>
              </a:r>
              <a:endParaRPr lang="en-US" sz="1100" b="1" spc="-50" dirty="0">
                <a:solidFill>
                  <a:srgbClr val="686868"/>
                </a:solidFill>
                <a:latin typeface="Arial"/>
                <a:cs typeface="Arial"/>
              </a:endParaRPr>
            </a:p>
          </p:txBody>
        </p:sp>
        <p:sp>
          <p:nvSpPr>
            <p:cNvPr id="43" name="Oval 42">
              <a:extLst>
                <a:ext uri="{FF2B5EF4-FFF2-40B4-BE49-F238E27FC236}">
                  <a16:creationId xmlns:a16="http://schemas.microsoft.com/office/drawing/2014/main" id="{EF3C3443-D57D-3341-A755-91B9D71A9B43}"/>
                </a:ext>
              </a:extLst>
            </p:cNvPr>
            <p:cNvSpPr/>
            <p:nvPr/>
          </p:nvSpPr>
          <p:spPr>
            <a:xfrm>
              <a:off x="40386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7C502EC9-690F-174B-83C0-921CD8E6709F}"/>
                </a:ext>
              </a:extLst>
            </p:cNvPr>
            <p:cNvSpPr/>
            <p:nvPr/>
          </p:nvSpPr>
          <p:spPr>
            <a:xfrm>
              <a:off x="40386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2394011C-A79E-E146-BAFE-7967FC32C72D}"/>
                </a:ext>
              </a:extLst>
            </p:cNvPr>
            <p:cNvSpPr/>
            <p:nvPr/>
          </p:nvSpPr>
          <p:spPr>
            <a:xfrm>
              <a:off x="4038600" y="4572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9B61C20B-563F-4943-8761-78F4B0662920}"/>
                </a:ext>
              </a:extLst>
            </p:cNvPr>
            <p:cNvSpPr/>
            <p:nvPr/>
          </p:nvSpPr>
          <p:spPr>
            <a:xfrm>
              <a:off x="40386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5CEC5612-E9F2-1F4E-8E41-AA0ABADA9CAA}"/>
                </a:ext>
              </a:extLst>
            </p:cNvPr>
            <p:cNvSpPr/>
            <p:nvPr/>
          </p:nvSpPr>
          <p:spPr>
            <a:xfrm>
              <a:off x="57912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DDA2E344-4A9E-1E42-9B10-F20E191810C5}"/>
                </a:ext>
              </a:extLst>
            </p:cNvPr>
            <p:cNvSpPr/>
            <p:nvPr/>
          </p:nvSpPr>
          <p:spPr>
            <a:xfrm>
              <a:off x="57912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A4EE1914-7C06-BB4B-A7EF-65DB04B379E3}"/>
                </a:ext>
              </a:extLst>
            </p:cNvPr>
            <p:cNvSpPr/>
            <p:nvPr/>
          </p:nvSpPr>
          <p:spPr>
            <a:xfrm>
              <a:off x="20574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AutoShape 12">
              <a:extLst>
                <a:ext uri="{FF2B5EF4-FFF2-40B4-BE49-F238E27FC236}">
                  <a16:creationId xmlns:a16="http://schemas.microsoft.com/office/drawing/2014/main" id="{378ED4AB-9496-8E4A-B36F-0ECA2A643A5E}"/>
                </a:ext>
              </a:extLst>
            </p:cNvPr>
            <p:cNvSpPr>
              <a:spLocks noChangeArrowheads="1"/>
            </p:cNvSpPr>
            <p:nvPr/>
          </p:nvSpPr>
          <p:spPr bwMode="auto">
            <a:xfrm>
              <a:off x="3315629" y="2317750"/>
              <a:ext cx="1055688" cy="695325"/>
            </a:xfrm>
            <a:prstGeom prst="wedgeRoundRectCallout">
              <a:avLst>
                <a:gd name="adj1" fmla="val 83187"/>
                <a:gd name="adj2" fmla="val -59497"/>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Use Case</a:t>
              </a:r>
            </a:p>
          </p:txBody>
        </p:sp>
        <p:sp>
          <p:nvSpPr>
            <p:cNvPr id="51" name="AutoShape 12">
              <a:extLst>
                <a:ext uri="{FF2B5EF4-FFF2-40B4-BE49-F238E27FC236}">
                  <a16:creationId xmlns:a16="http://schemas.microsoft.com/office/drawing/2014/main" id="{76657B2B-10EB-6443-AA10-EA3EED581990}"/>
                </a:ext>
              </a:extLst>
            </p:cNvPr>
            <p:cNvSpPr>
              <a:spLocks noChangeArrowheads="1"/>
            </p:cNvSpPr>
            <p:nvPr/>
          </p:nvSpPr>
          <p:spPr bwMode="auto">
            <a:xfrm>
              <a:off x="7479084" y="1069923"/>
              <a:ext cx="838200" cy="619125"/>
            </a:xfrm>
            <a:prstGeom prst="wedgeRoundRectCallout">
              <a:avLst>
                <a:gd name="adj1" fmla="val -237074"/>
                <a:gd name="adj2" fmla="val 162753"/>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Review </a:t>
              </a:r>
            </a:p>
            <a:p>
              <a:pPr algn="ctr" fontAlgn="auto">
                <a:spcAft>
                  <a:spcPts val="0"/>
                </a:spcAft>
                <a:defRPr/>
              </a:pPr>
              <a:r>
                <a:rPr lang="en-GB" sz="1200" kern="0">
                  <a:solidFill>
                    <a:srgbClr val="FFFFFF"/>
                  </a:solidFill>
                  <a:ea typeface="ＭＳ Ｐゴシック" pitchFamily="34" charset="-128"/>
                </a:rPr>
                <a:t>Result</a:t>
              </a:r>
            </a:p>
          </p:txBody>
        </p:sp>
        <p:sp>
          <p:nvSpPr>
            <p:cNvPr id="52" name="AutoShape 12">
              <a:extLst>
                <a:ext uri="{FF2B5EF4-FFF2-40B4-BE49-F238E27FC236}">
                  <a16:creationId xmlns:a16="http://schemas.microsoft.com/office/drawing/2014/main" id="{545193DC-CA59-5443-AAA6-B403D6A043B9}"/>
                </a:ext>
              </a:extLst>
            </p:cNvPr>
            <p:cNvSpPr>
              <a:spLocks noChangeArrowheads="1"/>
            </p:cNvSpPr>
            <p:nvPr/>
          </p:nvSpPr>
          <p:spPr bwMode="auto">
            <a:xfrm>
              <a:off x="7686227" y="3278341"/>
              <a:ext cx="1055688" cy="695325"/>
            </a:xfrm>
            <a:prstGeom prst="wedgeRoundRectCallout">
              <a:avLst>
                <a:gd name="adj1" fmla="val -11879"/>
                <a:gd name="adj2" fmla="val -81949"/>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2</a:t>
              </a:r>
            </a:p>
          </p:txBody>
        </p:sp>
        <p:sp>
          <p:nvSpPr>
            <p:cNvPr id="53" name="AutoShape 12">
              <a:extLst>
                <a:ext uri="{FF2B5EF4-FFF2-40B4-BE49-F238E27FC236}">
                  <a16:creationId xmlns:a16="http://schemas.microsoft.com/office/drawing/2014/main" id="{380DA796-CEA8-824D-A730-6BEF1F9366D1}"/>
                </a:ext>
              </a:extLst>
            </p:cNvPr>
            <p:cNvSpPr>
              <a:spLocks noChangeArrowheads="1"/>
            </p:cNvSpPr>
            <p:nvPr/>
          </p:nvSpPr>
          <p:spPr bwMode="auto">
            <a:xfrm>
              <a:off x="207962" y="947737"/>
              <a:ext cx="1055688" cy="695325"/>
            </a:xfrm>
            <a:prstGeom prst="wedgeRoundRectCallout">
              <a:avLst>
                <a:gd name="adj1" fmla="val -15691"/>
                <a:gd name="adj2" fmla="val 135184"/>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1</a:t>
              </a:r>
            </a:p>
          </p:txBody>
        </p:sp>
        <p:sp>
          <p:nvSpPr>
            <p:cNvPr id="54" name="AutoShape 12">
              <a:extLst>
                <a:ext uri="{FF2B5EF4-FFF2-40B4-BE49-F238E27FC236}">
                  <a16:creationId xmlns:a16="http://schemas.microsoft.com/office/drawing/2014/main" id="{C60E57D1-C084-1B43-B334-81A8AD14A064}"/>
                </a:ext>
              </a:extLst>
            </p:cNvPr>
            <p:cNvSpPr>
              <a:spLocks noChangeArrowheads="1"/>
            </p:cNvSpPr>
            <p:nvPr/>
          </p:nvSpPr>
          <p:spPr bwMode="auto">
            <a:xfrm>
              <a:off x="228600" y="3130705"/>
              <a:ext cx="1066800" cy="1219200"/>
            </a:xfrm>
            <a:prstGeom prst="wedgeRoundRectCallout">
              <a:avLst>
                <a:gd name="adj1" fmla="val 160126"/>
                <a:gd name="adj2" fmla="val -153574"/>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Permission,</a:t>
              </a:r>
            </a:p>
            <a:p>
              <a:pPr algn="ctr" fontAlgn="auto">
                <a:spcAft>
                  <a:spcPts val="0"/>
                </a:spcAft>
                <a:defRPr/>
              </a:pPr>
              <a:r>
                <a:rPr lang="en-GB" sz="1200" kern="0">
                  <a:solidFill>
                    <a:srgbClr val="FFFFFF"/>
                  </a:solidFill>
                  <a:ea typeface="ＭＳ Ｐゴシック" pitchFamily="34" charset="-128"/>
                </a:rPr>
                <a:t>Granted</a:t>
              </a:r>
            </a:p>
            <a:p>
              <a:pPr algn="ctr" fontAlgn="auto">
                <a:spcAft>
                  <a:spcPts val="0"/>
                </a:spcAft>
                <a:defRPr/>
              </a:pPr>
              <a:r>
                <a:rPr lang="en-GB" sz="1200" kern="0">
                  <a:solidFill>
                    <a:srgbClr val="FFFFFF"/>
                  </a:solidFill>
                  <a:ea typeface="ＭＳ Ｐゴシック" pitchFamily="34" charset="-128"/>
                </a:rPr>
                <a:t> or</a:t>
              </a:r>
            </a:p>
            <a:p>
              <a:pPr algn="ctr" fontAlgn="auto">
                <a:spcAft>
                  <a:spcPts val="0"/>
                </a:spcAft>
                <a:defRPr/>
              </a:pPr>
              <a:r>
                <a:rPr lang="en-GB" sz="1200" kern="0">
                  <a:solidFill>
                    <a:srgbClr val="FFFFFF"/>
                  </a:solidFill>
                  <a:ea typeface="ＭＳ Ｐゴシック" pitchFamily="34" charset="-128"/>
                </a:rPr>
                <a:t> Denied!</a:t>
              </a:r>
            </a:p>
          </p:txBody>
        </p:sp>
        <p:sp>
          <p:nvSpPr>
            <p:cNvPr id="55" name="AutoShape 12">
              <a:extLst>
                <a:ext uri="{FF2B5EF4-FFF2-40B4-BE49-F238E27FC236}">
                  <a16:creationId xmlns:a16="http://schemas.microsoft.com/office/drawing/2014/main" id="{34DC9F12-E33C-CD41-A775-A51A851AD9AA}"/>
                </a:ext>
              </a:extLst>
            </p:cNvPr>
            <p:cNvSpPr>
              <a:spLocks noChangeArrowheads="1"/>
            </p:cNvSpPr>
            <p:nvPr/>
          </p:nvSpPr>
          <p:spPr bwMode="auto">
            <a:xfrm>
              <a:off x="2057400" y="3430742"/>
              <a:ext cx="838200" cy="619125"/>
            </a:xfrm>
            <a:prstGeom prst="wedgeRoundRectCallout">
              <a:avLst>
                <a:gd name="adj1" fmla="val 21517"/>
                <a:gd name="adj2" fmla="val -91959"/>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Display </a:t>
              </a:r>
            </a:p>
            <a:p>
              <a:pPr algn="ctr" fontAlgn="auto">
                <a:spcAft>
                  <a:spcPts val="0"/>
                </a:spcAft>
                <a:defRPr/>
              </a:pPr>
              <a:r>
                <a:rPr lang="en-GB" sz="1200" kern="0">
                  <a:solidFill>
                    <a:srgbClr val="FFFFFF"/>
                  </a:solidFill>
                  <a:ea typeface="ＭＳ Ｐゴシック" pitchFamily="34" charset="-128"/>
                </a:rPr>
                <a:t>Result</a:t>
              </a:r>
            </a:p>
          </p:txBody>
        </p:sp>
        <p:cxnSp>
          <p:nvCxnSpPr>
            <p:cNvPr id="56" name="Straight Connector 55">
              <a:extLst>
                <a:ext uri="{FF2B5EF4-FFF2-40B4-BE49-F238E27FC236}">
                  <a16:creationId xmlns:a16="http://schemas.microsoft.com/office/drawing/2014/main" id="{7C8AAF51-8A69-B54D-884D-4639ACA98477}"/>
                </a:ext>
              </a:extLst>
            </p:cNvPr>
            <p:cNvCxnSpPr/>
            <p:nvPr/>
          </p:nvCxnSpPr>
          <p:spPr>
            <a:xfrm>
              <a:off x="1384300" y="5029200"/>
              <a:ext cx="2578100" cy="320675"/>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7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49231" y="1156793"/>
            <a:ext cx="3497040" cy="3754156"/>
          </a:xfrm>
        </p:spPr>
        <p:txBody>
          <a:bodyPr>
            <a:normAutofit/>
          </a:bodyPr>
          <a:lstStyle/>
          <a:p>
            <a:pPr marL="457200" indent="-398463">
              <a:spcBef>
                <a:spcPts val="600"/>
              </a:spcBef>
              <a:spcAft>
                <a:spcPts val="1200"/>
              </a:spcAft>
            </a:pPr>
            <a:r>
              <a:rPr lang="en-US" dirty="0">
                <a:solidFill>
                  <a:srgbClr val="000000"/>
                </a:solidFill>
              </a:rPr>
              <a:t>Business Process Diagrams</a:t>
            </a:r>
          </a:p>
        </p:txBody>
      </p:sp>
      <p:grpSp>
        <p:nvGrpSpPr>
          <p:cNvPr id="4" name="Group 3">
            <a:extLst>
              <a:ext uri="{FF2B5EF4-FFF2-40B4-BE49-F238E27FC236}">
                <a16:creationId xmlns:a16="http://schemas.microsoft.com/office/drawing/2014/main" id="{AA4F2269-BD7C-C243-A564-E2E23AF9ACD0}"/>
              </a:ext>
            </a:extLst>
          </p:cNvPr>
          <p:cNvGrpSpPr/>
          <p:nvPr/>
        </p:nvGrpSpPr>
        <p:grpSpPr>
          <a:xfrm>
            <a:off x="3140194" y="1349945"/>
            <a:ext cx="8808862" cy="5098815"/>
            <a:chOff x="244594" y="950148"/>
            <a:chExt cx="8808862" cy="5098815"/>
          </a:xfrm>
        </p:grpSpPr>
        <p:cxnSp>
          <p:nvCxnSpPr>
            <p:cNvPr id="5" name="Straight Arrow Connector 4">
              <a:extLst>
                <a:ext uri="{FF2B5EF4-FFF2-40B4-BE49-F238E27FC236}">
                  <a16:creationId xmlns:a16="http://schemas.microsoft.com/office/drawing/2014/main" id="{6242A419-825D-9D48-B75F-CE632961A763}"/>
                </a:ext>
              </a:extLst>
            </p:cNvPr>
            <p:cNvCxnSpPr/>
            <p:nvPr/>
          </p:nvCxnSpPr>
          <p:spPr>
            <a:xfrm>
              <a:off x="2018158" y="1606034"/>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3EDDB2DA-C7F7-4C49-9971-6B537FD14234}"/>
                </a:ext>
              </a:extLst>
            </p:cNvPr>
            <p:cNvSpPr/>
            <p:nvPr/>
          </p:nvSpPr>
          <p:spPr>
            <a:xfrm>
              <a:off x="244594" y="950148"/>
              <a:ext cx="404519" cy="5089408"/>
            </a:xfrm>
            <a:prstGeom prst="rect">
              <a:avLst/>
            </a:prstGeom>
            <a:solidFill>
              <a:schemeClr val="tx2"/>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vert="vert270" rtlCol="0" anchor="ctr"/>
            <a:lstStyle/>
            <a:p>
              <a:pPr algn="ctr"/>
              <a:r>
                <a:rPr lang="en-US" sz="1600" b="1">
                  <a:solidFill>
                    <a:schemeClr val="bg1"/>
                  </a:solidFill>
                  <a:latin typeface="Arial"/>
                  <a:cs typeface="Arial"/>
                </a:rPr>
                <a:t>Business Process Diagram Example</a:t>
              </a:r>
            </a:p>
          </p:txBody>
        </p:sp>
        <p:sp>
          <p:nvSpPr>
            <p:cNvPr id="8" name="TextBox 7">
              <a:extLst>
                <a:ext uri="{FF2B5EF4-FFF2-40B4-BE49-F238E27FC236}">
                  <a16:creationId xmlns:a16="http://schemas.microsoft.com/office/drawing/2014/main" id="{2D219EF8-0E24-EC48-A9C2-381EDCB9517A}"/>
                </a:ext>
              </a:extLst>
            </p:cNvPr>
            <p:cNvSpPr txBox="1"/>
            <p:nvPr/>
          </p:nvSpPr>
          <p:spPr>
            <a:xfrm rot="16200000">
              <a:off x="331607" y="1462852"/>
              <a:ext cx="1326445" cy="357481"/>
            </a:xfrm>
            <a:prstGeom prst="rect">
              <a:avLst/>
            </a:prstGeom>
          </p:spPr>
          <p:txBody>
            <a:bodyPr vert="horz" wrap="square" lIns="91440" tIns="45720" rIns="91440" bIns="45720" rtlCol="0" anchor="ctr">
              <a:normAutofit/>
            </a:bodyPr>
            <a:lstStyle/>
            <a:p>
              <a:pPr algn="ctr"/>
              <a:r>
                <a:rPr lang="en-US" sz="1400" b="1" dirty="0" err="1">
                  <a:solidFill>
                    <a:schemeClr val="tx2"/>
                  </a:solidFill>
                  <a:latin typeface="Arial"/>
                  <a:cs typeface="Arial"/>
                </a:rPr>
                <a:t>Traveler</a:t>
              </a:r>
            </a:p>
          </p:txBody>
        </p:sp>
        <p:sp>
          <p:nvSpPr>
            <p:cNvPr id="9" name="TextBox 8">
              <a:extLst>
                <a:ext uri="{FF2B5EF4-FFF2-40B4-BE49-F238E27FC236}">
                  <a16:creationId xmlns:a16="http://schemas.microsoft.com/office/drawing/2014/main" id="{1033447D-BE8F-364F-A458-69DEB4DE0B84}"/>
                </a:ext>
              </a:extLst>
            </p:cNvPr>
            <p:cNvSpPr txBox="1"/>
            <p:nvPr/>
          </p:nvSpPr>
          <p:spPr>
            <a:xfrm rot="16200000">
              <a:off x="383349" y="2756370"/>
              <a:ext cx="1222963" cy="357481"/>
            </a:xfrm>
            <a:prstGeom prst="rect">
              <a:avLst/>
            </a:prstGeom>
          </p:spPr>
          <p:txBody>
            <a:bodyPr vert="horz" wrap="square" lIns="91440" tIns="45720" rIns="91440" bIns="45720" rtlCol="0" anchor="ctr">
              <a:noAutofit/>
            </a:bodyPr>
            <a:lstStyle/>
            <a:p>
              <a:pPr algn="ctr"/>
              <a:r>
                <a:rPr lang="en-US" sz="1400" b="1" dirty="0">
                  <a:solidFill>
                    <a:schemeClr val="tx2"/>
                  </a:solidFill>
                  <a:latin typeface="Arial"/>
                  <a:cs typeface="Arial"/>
                </a:rPr>
                <a:t>Airport </a:t>
              </a:r>
            </a:p>
            <a:p>
              <a:pPr algn="ctr"/>
              <a:r>
                <a:rPr lang="en-US" sz="1400" b="1" dirty="0">
                  <a:solidFill>
                    <a:schemeClr val="tx2"/>
                  </a:solidFill>
                  <a:latin typeface="Arial"/>
                  <a:cs typeface="Arial"/>
                </a:rPr>
                <a:t>Officer</a:t>
              </a:r>
            </a:p>
          </p:txBody>
        </p:sp>
        <p:sp>
          <p:nvSpPr>
            <p:cNvPr id="10" name="TextBox 9">
              <a:extLst>
                <a:ext uri="{FF2B5EF4-FFF2-40B4-BE49-F238E27FC236}">
                  <a16:creationId xmlns:a16="http://schemas.microsoft.com/office/drawing/2014/main" id="{039D1FBF-691B-424C-BC55-EA65C4BE63AD}"/>
                </a:ext>
              </a:extLst>
            </p:cNvPr>
            <p:cNvSpPr txBox="1"/>
            <p:nvPr/>
          </p:nvSpPr>
          <p:spPr>
            <a:xfrm rot="16200000">
              <a:off x="383349" y="3897012"/>
              <a:ext cx="1222963" cy="616195"/>
            </a:xfrm>
            <a:prstGeom prst="rect">
              <a:avLst/>
            </a:prstGeom>
          </p:spPr>
          <p:txBody>
            <a:bodyPr vert="horz" wrap="square" lIns="91440" tIns="45720" rIns="91440" bIns="45720" rtlCol="0" anchor="ctr">
              <a:normAutofit fontScale="92500" lnSpcReduction="20000"/>
            </a:bodyPr>
            <a:lstStyle/>
            <a:p>
              <a:pPr algn="ctr"/>
              <a:r>
                <a:rPr lang="en-US" sz="1400" b="1" dirty="0">
                  <a:solidFill>
                    <a:schemeClr val="tx2"/>
                  </a:solidFill>
                  <a:latin typeface="Arial"/>
                  <a:cs typeface="Arial"/>
                </a:rPr>
                <a:t>Airport Screening</a:t>
              </a:r>
            </a:p>
            <a:p>
              <a:pPr algn="ctr"/>
              <a:r>
                <a:rPr lang="en-US" sz="1400" b="1" dirty="0">
                  <a:solidFill>
                    <a:schemeClr val="tx2"/>
                  </a:solidFill>
                  <a:latin typeface="Arial"/>
                  <a:cs typeface="Arial"/>
                </a:rPr>
                <a:t> Application</a:t>
              </a:r>
            </a:p>
          </p:txBody>
        </p:sp>
        <p:sp>
          <p:nvSpPr>
            <p:cNvPr id="11" name="TextBox 10">
              <a:extLst>
                <a:ext uri="{FF2B5EF4-FFF2-40B4-BE49-F238E27FC236}">
                  <a16:creationId xmlns:a16="http://schemas.microsoft.com/office/drawing/2014/main" id="{EE340912-C572-1D4C-BC23-4658794F39BF}"/>
                </a:ext>
              </a:extLst>
            </p:cNvPr>
            <p:cNvSpPr txBox="1"/>
            <p:nvPr/>
          </p:nvSpPr>
          <p:spPr>
            <a:xfrm rot="16200000">
              <a:off x="383349" y="5101160"/>
              <a:ext cx="1222963" cy="616195"/>
            </a:xfrm>
            <a:prstGeom prst="rect">
              <a:avLst/>
            </a:prstGeom>
          </p:spPr>
          <p:txBody>
            <a:bodyPr vert="horz" wrap="square" lIns="91440" tIns="45720" rIns="91440" bIns="45720" rtlCol="0" anchor="ctr">
              <a:normAutofit/>
            </a:bodyPr>
            <a:lstStyle/>
            <a:p>
              <a:pPr algn="ctr"/>
              <a:r>
                <a:rPr lang="en-US" sz="1400" b="1" dirty="0">
                  <a:solidFill>
                    <a:schemeClr val="tx2"/>
                  </a:solidFill>
                  <a:latin typeface="Arial"/>
                  <a:cs typeface="Arial"/>
                </a:rPr>
                <a:t>Customs Application</a:t>
              </a:r>
            </a:p>
          </p:txBody>
        </p:sp>
        <p:cxnSp>
          <p:nvCxnSpPr>
            <p:cNvPr id="12" name="Straight Connector 11">
              <a:extLst>
                <a:ext uri="{FF2B5EF4-FFF2-40B4-BE49-F238E27FC236}">
                  <a16:creationId xmlns:a16="http://schemas.microsoft.com/office/drawing/2014/main" id="{5F94E1E0-C4D3-014F-9E69-4FA5436605D5}"/>
                </a:ext>
              </a:extLst>
            </p:cNvPr>
            <p:cNvCxnSpPr/>
            <p:nvPr/>
          </p:nvCxnSpPr>
          <p:spPr>
            <a:xfrm>
              <a:off x="734718" y="2316722"/>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839D1A8-BEB9-E146-B51B-C48AD609BFD4}"/>
                </a:ext>
              </a:extLst>
            </p:cNvPr>
            <p:cNvCxnSpPr/>
            <p:nvPr/>
          </p:nvCxnSpPr>
          <p:spPr>
            <a:xfrm>
              <a:off x="734718" y="355850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EF7E35D-B03B-5C4A-ABFF-1CCDD68B0D1C}"/>
                </a:ext>
              </a:extLst>
            </p:cNvPr>
            <p:cNvCxnSpPr/>
            <p:nvPr/>
          </p:nvCxnSpPr>
          <p:spPr>
            <a:xfrm>
              <a:off x="734718" y="479087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647BF12-486A-BA45-8775-71B51A0C4C06}"/>
                </a:ext>
              </a:extLst>
            </p:cNvPr>
            <p:cNvCxnSpPr/>
            <p:nvPr/>
          </p:nvCxnSpPr>
          <p:spPr>
            <a:xfrm>
              <a:off x="1298222" y="978370"/>
              <a:ext cx="0" cy="5070593"/>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E53C04A-24F0-0348-90A1-18290A23197C}"/>
                </a:ext>
              </a:extLst>
            </p:cNvPr>
            <p:cNvCxnSpPr/>
            <p:nvPr/>
          </p:nvCxnSpPr>
          <p:spPr>
            <a:xfrm>
              <a:off x="3004077" y="185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FE2D3EC-01F4-5145-9250-B80101857EB9}"/>
                </a:ext>
              </a:extLst>
            </p:cNvPr>
            <p:cNvCxnSpPr/>
            <p:nvPr/>
          </p:nvCxnSpPr>
          <p:spPr>
            <a:xfrm>
              <a:off x="3004077" y="312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2468037-B57A-6A41-A623-BAB130790B1D}"/>
                </a:ext>
              </a:extLst>
            </p:cNvPr>
            <p:cNvCxnSpPr/>
            <p:nvPr/>
          </p:nvCxnSpPr>
          <p:spPr>
            <a:xfrm>
              <a:off x="3004077" y="4327477"/>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16BCC48A-F7EE-774E-B551-6F8DB9EFAFBC}"/>
                </a:ext>
              </a:extLst>
            </p:cNvPr>
            <p:cNvSpPr/>
            <p:nvPr/>
          </p:nvSpPr>
          <p:spPr bwMode="auto">
            <a:xfrm>
              <a:off x="2421595" y="2681087"/>
              <a:ext cx="1155980"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&amp; Submit Query</a:t>
              </a:r>
            </a:p>
          </p:txBody>
        </p:sp>
        <p:sp>
          <p:nvSpPr>
            <p:cNvPr id="20" name="Rounded Rectangle 19">
              <a:extLst>
                <a:ext uri="{FF2B5EF4-FFF2-40B4-BE49-F238E27FC236}">
                  <a16:creationId xmlns:a16="http://schemas.microsoft.com/office/drawing/2014/main" id="{62C8B81A-D1CA-354B-9DCF-2D8449233CE5}"/>
                </a:ext>
              </a:extLst>
            </p:cNvPr>
            <p:cNvSpPr/>
            <p:nvPr/>
          </p:nvSpPr>
          <p:spPr bwMode="auto">
            <a:xfrm>
              <a:off x="2463716" y="3941713"/>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Execute Person Query Message</a:t>
              </a:r>
            </a:p>
          </p:txBody>
        </p:sp>
        <p:cxnSp>
          <p:nvCxnSpPr>
            <p:cNvPr id="21" name="Straight Arrow Connector 20">
              <a:extLst>
                <a:ext uri="{FF2B5EF4-FFF2-40B4-BE49-F238E27FC236}">
                  <a16:creationId xmlns:a16="http://schemas.microsoft.com/office/drawing/2014/main" id="{F152081E-AF4C-1E48-9186-E43BC32F9744}"/>
                </a:ext>
              </a:extLst>
            </p:cNvPr>
            <p:cNvCxnSpPr/>
            <p:nvPr/>
          </p:nvCxnSpPr>
          <p:spPr>
            <a:xfrm>
              <a:off x="3419310" y="5417916"/>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0DF0107-AAE8-0F4D-88A0-1DDA3445C1F7}"/>
                </a:ext>
              </a:extLst>
            </p:cNvPr>
            <p:cNvCxnSpPr/>
            <p:nvPr/>
          </p:nvCxnSpPr>
          <p:spPr>
            <a:xfrm flipV="1">
              <a:off x="4339933" y="45927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201BCF3-6345-0F4C-B51D-B2688ABEFA5A}"/>
                </a:ext>
              </a:extLst>
            </p:cNvPr>
            <p:cNvCxnSpPr/>
            <p:nvPr/>
          </p:nvCxnSpPr>
          <p:spPr>
            <a:xfrm flipV="1">
              <a:off x="4339933" y="3341580"/>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FA3E299-A472-3545-8690-AA9268063F87}"/>
                </a:ext>
              </a:extLst>
            </p:cNvPr>
            <p:cNvCxnSpPr>
              <a:endCxn id="48" idx="1"/>
            </p:cNvCxnSpPr>
            <p:nvPr/>
          </p:nvCxnSpPr>
          <p:spPr>
            <a:xfrm flipV="1">
              <a:off x="4785266" y="2941484"/>
              <a:ext cx="481936" cy="4165"/>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7B922A4-EE77-5147-A3C7-6A16468C2A11}"/>
                </a:ext>
              </a:extLst>
            </p:cNvPr>
            <p:cNvCxnSpPr>
              <a:stCxn id="48" idx="3"/>
              <a:endCxn id="39" idx="1"/>
            </p:cNvCxnSpPr>
            <p:nvPr/>
          </p:nvCxnSpPr>
          <p:spPr>
            <a:xfrm flipV="1">
              <a:off x="6178615" y="2925710"/>
              <a:ext cx="372414" cy="15774"/>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0CCDAAED-011C-F243-9A94-CED20ABCAA53}"/>
                </a:ext>
              </a:extLst>
            </p:cNvPr>
            <p:cNvSpPr/>
            <p:nvPr/>
          </p:nvSpPr>
          <p:spPr bwMode="auto">
            <a:xfrm>
              <a:off x="2419112" y="1364083"/>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Submit Documents</a:t>
              </a:r>
            </a:p>
          </p:txBody>
        </p:sp>
        <p:cxnSp>
          <p:nvCxnSpPr>
            <p:cNvPr id="27" name="Straight Connector 26">
              <a:extLst>
                <a:ext uri="{FF2B5EF4-FFF2-40B4-BE49-F238E27FC236}">
                  <a16:creationId xmlns:a16="http://schemas.microsoft.com/office/drawing/2014/main" id="{FAA978CF-7423-4B47-A9A8-327ECE0BE854}"/>
                </a:ext>
              </a:extLst>
            </p:cNvPr>
            <p:cNvCxnSpPr/>
            <p:nvPr/>
          </p:nvCxnSpPr>
          <p:spPr>
            <a:xfrm flipV="1">
              <a:off x="5711809" y="19511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Freeform 27">
              <a:extLst>
                <a:ext uri="{FF2B5EF4-FFF2-40B4-BE49-F238E27FC236}">
                  <a16:creationId xmlns:a16="http://schemas.microsoft.com/office/drawing/2014/main" id="{72590C41-0594-9F4C-9D38-D6860FAF5E8F}"/>
                </a:ext>
              </a:extLst>
            </p:cNvPr>
            <p:cNvSpPr/>
            <p:nvPr/>
          </p:nvSpPr>
          <p:spPr>
            <a:xfrm>
              <a:off x="5851407" y="1636889"/>
              <a:ext cx="1964498" cy="2267185"/>
            </a:xfrm>
            <a:custGeom>
              <a:avLst/>
              <a:gdLst>
                <a:gd name="connsiteX0" fmla="*/ 0 w 2210741"/>
                <a:gd name="connsiteY0" fmla="*/ 0 h 2276592"/>
                <a:gd name="connsiteX1" fmla="*/ 2182519 w 2210741"/>
                <a:gd name="connsiteY1" fmla="*/ 9407 h 2276592"/>
                <a:gd name="connsiteX2" fmla="*/ 2210741 w 2210741"/>
                <a:gd name="connsiteY2" fmla="*/ 2276592 h 2276592"/>
              </a:gdLst>
              <a:ahLst/>
              <a:cxnLst>
                <a:cxn ang="0">
                  <a:pos x="connsiteX0" y="connsiteY0"/>
                </a:cxn>
                <a:cxn ang="0">
                  <a:pos x="connsiteX1" y="connsiteY1"/>
                </a:cxn>
                <a:cxn ang="0">
                  <a:pos x="connsiteX2" y="connsiteY2"/>
                </a:cxn>
              </a:cxnLst>
              <a:rect l="l" t="t" r="r" b="b"/>
              <a:pathLst>
                <a:path w="2210741" h="2276592">
                  <a:moveTo>
                    <a:pt x="0" y="0"/>
                  </a:moveTo>
                  <a:lnTo>
                    <a:pt x="2182519" y="9407"/>
                  </a:lnTo>
                  <a:lnTo>
                    <a:pt x="2210741" y="2276592"/>
                  </a:lnTo>
                </a:path>
              </a:pathLst>
            </a:custGeom>
            <a:ln w="50800">
              <a:solidFill>
                <a:srgbClr val="686868"/>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F566DE2-EEFB-2940-959E-EDBC27BB2A8E}"/>
                </a:ext>
              </a:extLst>
            </p:cNvPr>
            <p:cNvCxnSpPr/>
            <p:nvPr/>
          </p:nvCxnSpPr>
          <p:spPr>
            <a:xfrm>
              <a:off x="7810955" y="4348173"/>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ounded Rectangle 29">
              <a:extLst>
                <a:ext uri="{FF2B5EF4-FFF2-40B4-BE49-F238E27FC236}">
                  <a16:creationId xmlns:a16="http://schemas.microsoft.com/office/drawing/2014/main" id="{3E992A09-E302-F348-A681-F5B2982D8578}"/>
                </a:ext>
              </a:extLst>
            </p:cNvPr>
            <p:cNvSpPr/>
            <p:nvPr/>
          </p:nvSpPr>
          <p:spPr bwMode="auto">
            <a:xfrm>
              <a:off x="3804064" y="2624678"/>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Person Query Results</a:t>
              </a:r>
            </a:p>
          </p:txBody>
        </p:sp>
        <p:sp>
          <p:nvSpPr>
            <p:cNvPr id="31" name="Rounded Rectangle 30">
              <a:extLst>
                <a:ext uri="{FF2B5EF4-FFF2-40B4-BE49-F238E27FC236}">
                  <a16:creationId xmlns:a16="http://schemas.microsoft.com/office/drawing/2014/main" id="{FFBE9FFB-519F-4A41-AE1D-23069EC4B2A7}"/>
                </a:ext>
              </a:extLst>
            </p:cNvPr>
            <p:cNvSpPr/>
            <p:nvPr/>
          </p:nvSpPr>
          <p:spPr bwMode="auto">
            <a:xfrm>
              <a:off x="3804064" y="3932305"/>
              <a:ext cx="1071739" cy="6208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Display Person Query Results</a:t>
              </a:r>
            </a:p>
          </p:txBody>
        </p:sp>
        <p:sp>
          <p:nvSpPr>
            <p:cNvPr id="32" name="Rounded Rectangle 31">
              <a:extLst>
                <a:ext uri="{FF2B5EF4-FFF2-40B4-BE49-F238E27FC236}">
                  <a16:creationId xmlns:a16="http://schemas.microsoft.com/office/drawing/2014/main" id="{EB8876D5-19A1-164C-B746-280B5F87B845}"/>
                </a:ext>
              </a:extLst>
            </p:cNvPr>
            <p:cNvSpPr/>
            <p:nvPr/>
          </p:nvSpPr>
          <p:spPr bwMode="auto">
            <a:xfrm>
              <a:off x="3804064"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Return Person Query Results</a:t>
              </a:r>
            </a:p>
          </p:txBody>
        </p:sp>
        <p:sp>
          <p:nvSpPr>
            <p:cNvPr id="33" name="Rounded Rectangle 32">
              <a:extLst>
                <a:ext uri="{FF2B5EF4-FFF2-40B4-BE49-F238E27FC236}">
                  <a16:creationId xmlns:a16="http://schemas.microsoft.com/office/drawing/2014/main" id="{AEDA201F-3624-0F45-9DE4-24F3BD2DA410}"/>
                </a:ext>
              </a:extLst>
            </p:cNvPr>
            <p:cNvSpPr/>
            <p:nvPr/>
          </p:nvSpPr>
          <p:spPr bwMode="auto">
            <a:xfrm>
              <a:off x="7169730" y="3946417"/>
              <a:ext cx="1298640" cy="59265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Create &amp; Send Person History Travel Message</a:t>
              </a:r>
            </a:p>
          </p:txBody>
        </p:sp>
        <p:sp>
          <p:nvSpPr>
            <p:cNvPr id="34" name="Rounded Rectangle 33">
              <a:extLst>
                <a:ext uri="{FF2B5EF4-FFF2-40B4-BE49-F238E27FC236}">
                  <a16:creationId xmlns:a16="http://schemas.microsoft.com/office/drawing/2014/main" id="{EAA6FFC0-6B15-0B45-98DA-A488E94D8B1A}"/>
                </a:ext>
              </a:extLst>
            </p:cNvPr>
            <p:cNvSpPr/>
            <p:nvPr/>
          </p:nvSpPr>
          <p:spPr bwMode="auto">
            <a:xfrm>
              <a:off x="5111697" y="1364083"/>
              <a:ext cx="1251605"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Leave Customs Screening Station</a:t>
              </a:r>
            </a:p>
          </p:txBody>
        </p:sp>
        <p:sp>
          <p:nvSpPr>
            <p:cNvPr id="35" name="Rounded Rectangle 34">
              <a:extLst>
                <a:ext uri="{FF2B5EF4-FFF2-40B4-BE49-F238E27FC236}">
                  <a16:creationId xmlns:a16="http://schemas.microsoft.com/office/drawing/2014/main" id="{207DA682-600D-5245-A09C-634F6DD7FC26}"/>
                </a:ext>
              </a:extLst>
            </p:cNvPr>
            <p:cNvSpPr/>
            <p:nvPr/>
          </p:nvSpPr>
          <p:spPr bwMode="auto">
            <a:xfrm>
              <a:off x="2463716"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Process Person Query Message</a:t>
              </a:r>
            </a:p>
          </p:txBody>
        </p:sp>
        <p:cxnSp>
          <p:nvCxnSpPr>
            <p:cNvPr id="36" name="Straight Arrow Connector 35">
              <a:extLst>
                <a:ext uri="{FF2B5EF4-FFF2-40B4-BE49-F238E27FC236}">
                  <a16:creationId xmlns:a16="http://schemas.microsoft.com/office/drawing/2014/main" id="{65117B69-D961-284E-8880-9DD7FA72DE7F}"/>
                </a:ext>
              </a:extLst>
            </p:cNvPr>
            <p:cNvCxnSpPr/>
            <p:nvPr/>
          </p:nvCxnSpPr>
          <p:spPr>
            <a:xfrm>
              <a:off x="7560451" y="2945649"/>
              <a:ext cx="667843" cy="330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409528C-0E35-6847-B418-7B47F2892552}"/>
                </a:ext>
              </a:extLst>
            </p:cNvPr>
            <p:cNvSpPr txBox="1"/>
            <p:nvPr/>
          </p:nvSpPr>
          <p:spPr>
            <a:xfrm>
              <a:off x="8172737" y="3106207"/>
              <a:ext cx="702130" cy="276999"/>
            </a:xfrm>
            <a:prstGeom prst="rect">
              <a:avLst/>
            </a:prstGeom>
            <a:noFill/>
          </p:spPr>
          <p:txBody>
            <a:bodyPr wrap="square" rtlCol="0">
              <a:spAutoFit/>
            </a:bodyPr>
            <a:lstStyle/>
            <a:p>
              <a:pPr algn="ctr"/>
              <a:r>
                <a:rPr lang="en-US" sz="1200" b="1" dirty="0">
                  <a:solidFill>
                    <a:schemeClr val="tx2"/>
                  </a:solidFill>
                </a:rPr>
                <a:t>Stop</a:t>
              </a:r>
            </a:p>
          </p:txBody>
        </p:sp>
        <p:cxnSp>
          <p:nvCxnSpPr>
            <p:cNvPr id="38" name="Straight Arrow Connector 37">
              <a:extLst>
                <a:ext uri="{FF2B5EF4-FFF2-40B4-BE49-F238E27FC236}">
                  <a16:creationId xmlns:a16="http://schemas.microsoft.com/office/drawing/2014/main" id="{A5702DBB-88AE-7642-B88D-85B6F20CA7ED}"/>
                </a:ext>
              </a:extLst>
            </p:cNvPr>
            <p:cNvCxnSpPr/>
            <p:nvPr/>
          </p:nvCxnSpPr>
          <p:spPr>
            <a:xfrm>
              <a:off x="8199846" y="5421679"/>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7BE1769B-83C8-5143-B5C1-B1B79BA80AF9}"/>
                </a:ext>
              </a:extLst>
            </p:cNvPr>
            <p:cNvSpPr/>
            <p:nvPr/>
          </p:nvSpPr>
          <p:spPr bwMode="auto">
            <a:xfrm>
              <a:off x="6551029" y="2681087"/>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Perform Investigation</a:t>
              </a:r>
            </a:p>
          </p:txBody>
        </p:sp>
        <p:sp>
          <p:nvSpPr>
            <p:cNvPr id="40" name="Rounded Rectangle 39">
              <a:extLst>
                <a:ext uri="{FF2B5EF4-FFF2-40B4-BE49-F238E27FC236}">
                  <a16:creationId xmlns:a16="http://schemas.microsoft.com/office/drawing/2014/main" id="{964AC5FE-A33D-6C41-AE14-8C734D7EEA82}"/>
                </a:ext>
              </a:extLst>
            </p:cNvPr>
            <p:cNvSpPr/>
            <p:nvPr/>
          </p:nvSpPr>
          <p:spPr bwMode="auto">
            <a:xfrm>
              <a:off x="7273207"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Save Traveler HIstory</a:t>
              </a:r>
            </a:p>
          </p:txBody>
        </p:sp>
        <p:sp>
          <p:nvSpPr>
            <p:cNvPr id="41" name="TextBox 40">
              <a:extLst>
                <a:ext uri="{FF2B5EF4-FFF2-40B4-BE49-F238E27FC236}">
                  <a16:creationId xmlns:a16="http://schemas.microsoft.com/office/drawing/2014/main" id="{A83AF354-7B4A-6740-BE90-55A03BA79DBE}"/>
                </a:ext>
              </a:extLst>
            </p:cNvPr>
            <p:cNvSpPr txBox="1"/>
            <p:nvPr/>
          </p:nvSpPr>
          <p:spPr>
            <a:xfrm>
              <a:off x="6151793" y="2681111"/>
              <a:ext cx="348074" cy="206963"/>
            </a:xfrm>
            <a:prstGeom prst="rect">
              <a:avLst/>
            </a:prstGeom>
          </p:spPr>
          <p:txBody>
            <a:bodyPr vert="horz" wrap="square" lIns="91440" tIns="45720" rIns="91440" bIns="45720" rtlCol="0">
              <a:normAutofit fontScale="55000" lnSpcReduction="20000"/>
            </a:bodyPr>
            <a:lstStyle/>
            <a:p>
              <a:pPr algn="l"/>
              <a:r>
                <a:rPr lang="en-US" sz="1600" b="0" dirty="0" err="1">
                  <a:latin typeface="Arial"/>
                  <a:cs typeface="Arial"/>
                </a:rPr>
                <a:t>No</a:t>
              </a:r>
            </a:p>
          </p:txBody>
        </p:sp>
        <p:sp>
          <p:nvSpPr>
            <p:cNvPr id="42" name="TextBox 41">
              <a:extLst>
                <a:ext uri="{FF2B5EF4-FFF2-40B4-BE49-F238E27FC236}">
                  <a16:creationId xmlns:a16="http://schemas.microsoft.com/office/drawing/2014/main" id="{8E92B945-BE49-1945-B1EC-32AC58760D5F}"/>
                </a:ext>
              </a:extLst>
            </p:cNvPr>
            <p:cNvSpPr txBox="1"/>
            <p:nvPr/>
          </p:nvSpPr>
          <p:spPr>
            <a:xfrm>
              <a:off x="5761731" y="2344326"/>
              <a:ext cx="477899" cy="214489"/>
            </a:xfrm>
            <a:prstGeom prst="rect">
              <a:avLst/>
            </a:prstGeom>
          </p:spPr>
          <p:txBody>
            <a:bodyPr vert="horz" wrap="square" lIns="91440" tIns="45720" rIns="91440" bIns="45720" rtlCol="0">
              <a:noAutofit/>
            </a:bodyPr>
            <a:lstStyle/>
            <a:p>
              <a:pPr algn="ctr"/>
              <a:r>
                <a:rPr lang="en-US" sz="900" b="0" dirty="0" err="1">
                  <a:latin typeface="Arial"/>
                  <a:cs typeface="Arial"/>
                </a:rPr>
                <a:t>Yes</a:t>
              </a:r>
            </a:p>
          </p:txBody>
        </p:sp>
        <p:grpSp>
          <p:nvGrpSpPr>
            <p:cNvPr id="43" name="Group 42">
              <a:extLst>
                <a:ext uri="{FF2B5EF4-FFF2-40B4-BE49-F238E27FC236}">
                  <a16:creationId xmlns:a16="http://schemas.microsoft.com/office/drawing/2014/main" id="{4A969739-3496-B74E-8548-E74125C215B7}"/>
                </a:ext>
              </a:extLst>
            </p:cNvPr>
            <p:cNvGrpSpPr/>
            <p:nvPr/>
          </p:nvGrpSpPr>
          <p:grpSpPr>
            <a:xfrm>
              <a:off x="5267202" y="2630129"/>
              <a:ext cx="911413" cy="622710"/>
              <a:chOff x="5356410" y="2630129"/>
              <a:chExt cx="911413" cy="622710"/>
            </a:xfrm>
          </p:grpSpPr>
          <p:sp>
            <p:nvSpPr>
              <p:cNvPr id="48" name="Diamond 47">
                <a:extLst>
                  <a:ext uri="{FF2B5EF4-FFF2-40B4-BE49-F238E27FC236}">
                    <a16:creationId xmlns:a16="http://schemas.microsoft.com/office/drawing/2014/main" id="{A4908250-F9A8-5E4B-9834-389A7E64A5A9}"/>
                  </a:ext>
                </a:extLst>
              </p:cNvPr>
              <p:cNvSpPr/>
              <p:nvPr/>
            </p:nvSpPr>
            <p:spPr>
              <a:xfrm>
                <a:off x="5356410" y="2630129"/>
                <a:ext cx="911413" cy="622710"/>
              </a:xfrm>
              <a:prstGeom prst="diamond">
                <a:avLst/>
              </a:prstGeom>
              <a:gradFill flip="none" rotWithShape="1">
                <a:gsLst>
                  <a:gs pos="0">
                    <a:schemeClr val="accent6">
                      <a:lumMod val="75000"/>
                    </a:schemeClr>
                  </a:gs>
                  <a:gs pos="100000">
                    <a:schemeClr val="accent6">
                      <a:lumMod val="40000"/>
                      <a:lumOff val="60000"/>
                    </a:schemeClr>
                  </a:gs>
                </a:gsLst>
                <a:lin ang="16200000" scaled="0"/>
                <a:tileRect/>
              </a:gradFill>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E851C4F2-ABFE-FB44-965D-29B6BAF8386E}"/>
                  </a:ext>
                </a:extLst>
              </p:cNvPr>
              <p:cNvSpPr txBox="1"/>
              <p:nvPr/>
            </p:nvSpPr>
            <p:spPr>
              <a:xfrm>
                <a:off x="5435909" y="2777132"/>
                <a:ext cx="757591" cy="410872"/>
              </a:xfrm>
              <a:prstGeom prst="rect">
                <a:avLst/>
              </a:prstGeom>
            </p:spPr>
            <p:txBody>
              <a:bodyPr vert="horz" wrap="square" lIns="91440" tIns="45720" rIns="91440" bIns="45720" rtlCol="0">
                <a:normAutofit/>
              </a:bodyPr>
              <a:lstStyle/>
              <a:p>
                <a:pPr algn="ctr"/>
                <a:r>
                  <a:rPr lang="en-US" sz="900" b="1" dirty="0">
                    <a:solidFill>
                      <a:schemeClr val="tx2"/>
                    </a:solidFill>
                    <a:latin typeface="Arial"/>
                    <a:cs typeface="Arial"/>
                  </a:rPr>
                  <a:t>Release traveler?</a:t>
                </a:r>
              </a:p>
            </p:txBody>
          </p:sp>
        </p:grpSp>
        <p:sp>
          <p:nvSpPr>
            <p:cNvPr id="44" name="Oval 43">
              <a:extLst>
                <a:ext uri="{FF2B5EF4-FFF2-40B4-BE49-F238E27FC236}">
                  <a16:creationId xmlns:a16="http://schemas.microsoft.com/office/drawing/2014/main" id="{CE45A9EE-EA72-5548-8F5D-C7F1DC294E62}"/>
                </a:ext>
              </a:extLst>
            </p:cNvPr>
            <p:cNvSpPr/>
            <p:nvPr/>
          </p:nvSpPr>
          <p:spPr>
            <a:xfrm>
              <a:off x="1459042" y="1364083"/>
              <a:ext cx="457200" cy="457200"/>
            </a:xfrm>
            <a:prstGeom prst="ellipse">
              <a:avLst/>
            </a:prstGeom>
            <a:noFill/>
            <a:ln w="158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8EE1FBCC-F288-B14E-AFDF-093355681DEA}"/>
                </a:ext>
              </a:extLst>
            </p:cNvPr>
            <p:cNvSpPr txBox="1"/>
            <p:nvPr/>
          </p:nvSpPr>
          <p:spPr>
            <a:xfrm>
              <a:off x="1334926" y="1823928"/>
              <a:ext cx="702130" cy="276999"/>
            </a:xfrm>
            <a:prstGeom prst="rect">
              <a:avLst/>
            </a:prstGeom>
            <a:noFill/>
          </p:spPr>
          <p:txBody>
            <a:bodyPr wrap="square" rtlCol="0">
              <a:spAutoFit/>
            </a:bodyPr>
            <a:lstStyle/>
            <a:p>
              <a:pPr algn="ctr"/>
              <a:r>
                <a:rPr lang="en-US" sz="1200" b="1" dirty="0">
                  <a:solidFill>
                    <a:schemeClr val="tx2"/>
                  </a:solidFill>
                </a:rPr>
                <a:t>Start</a:t>
              </a:r>
            </a:p>
          </p:txBody>
        </p:sp>
        <p:sp>
          <p:nvSpPr>
            <p:cNvPr id="46" name="Oval 45">
              <a:extLst>
                <a:ext uri="{FF2B5EF4-FFF2-40B4-BE49-F238E27FC236}">
                  <a16:creationId xmlns:a16="http://schemas.microsoft.com/office/drawing/2014/main" id="{91A5180B-84A4-144F-82AB-383F61EB2C2B}"/>
                </a:ext>
              </a:extLst>
            </p:cNvPr>
            <p:cNvSpPr/>
            <p:nvPr/>
          </p:nvSpPr>
          <p:spPr>
            <a:xfrm>
              <a:off x="8294455" y="2655271"/>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47" name="Oval 46">
              <a:extLst>
                <a:ext uri="{FF2B5EF4-FFF2-40B4-BE49-F238E27FC236}">
                  <a16:creationId xmlns:a16="http://schemas.microsoft.com/office/drawing/2014/main" id="{C01E4509-349D-314C-90A5-293E1CD58FDC}"/>
                </a:ext>
              </a:extLst>
            </p:cNvPr>
            <p:cNvSpPr/>
            <p:nvPr/>
          </p:nvSpPr>
          <p:spPr>
            <a:xfrm>
              <a:off x="8596256" y="5167212"/>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grpSp>
    </p:spTree>
    <p:extLst>
      <p:ext uri="{BB962C8B-B14F-4D97-AF65-F5344CB8AC3E}">
        <p14:creationId xmlns:p14="http://schemas.microsoft.com/office/powerpoint/2010/main" val="3187002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97293" y="1214498"/>
            <a:ext cx="3189969" cy="863655"/>
          </a:xfrm>
        </p:spPr>
        <p:txBody>
          <a:bodyPr>
            <a:normAutofit fontScale="92500" lnSpcReduction="20000"/>
          </a:bodyPr>
          <a:lstStyle/>
          <a:p>
            <a:pPr marL="457200" indent="-398463">
              <a:spcBef>
                <a:spcPts val="600"/>
              </a:spcBef>
              <a:spcAft>
                <a:spcPts val="1200"/>
              </a:spcAft>
            </a:pPr>
            <a:r>
              <a:rPr lang="en-US" dirty="0">
                <a:solidFill>
                  <a:srgbClr val="000000"/>
                </a:solidFill>
              </a:rPr>
              <a:t>Sequence Diagrams</a:t>
            </a:r>
          </a:p>
        </p:txBody>
      </p:sp>
      <p:grpSp>
        <p:nvGrpSpPr>
          <p:cNvPr id="4" name="Group 3">
            <a:extLst>
              <a:ext uri="{FF2B5EF4-FFF2-40B4-BE49-F238E27FC236}">
                <a16:creationId xmlns:a16="http://schemas.microsoft.com/office/drawing/2014/main" id="{1AADBC2A-F6F7-1149-AB84-AEA2A4C29AAF}"/>
              </a:ext>
            </a:extLst>
          </p:cNvPr>
          <p:cNvGrpSpPr/>
          <p:nvPr/>
        </p:nvGrpSpPr>
        <p:grpSpPr>
          <a:xfrm>
            <a:off x="3673750" y="1691976"/>
            <a:ext cx="7716596" cy="4016968"/>
            <a:chOff x="797106" y="1467556"/>
            <a:chExt cx="7716596" cy="4016968"/>
          </a:xfrm>
        </p:grpSpPr>
        <p:sp>
          <p:nvSpPr>
            <p:cNvPr id="5" name="Rounded Rectangle 4">
              <a:extLst>
                <a:ext uri="{FF2B5EF4-FFF2-40B4-BE49-F238E27FC236}">
                  <a16:creationId xmlns:a16="http://schemas.microsoft.com/office/drawing/2014/main" id="{D788A453-D25C-F547-8A2D-CAF2CD83BA52}"/>
                </a:ext>
              </a:extLst>
            </p:cNvPr>
            <p:cNvSpPr/>
            <p:nvPr/>
          </p:nvSpPr>
          <p:spPr bwMode="auto">
            <a:xfrm>
              <a:off x="797106"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Airport Screening Application</a:t>
              </a:r>
            </a:p>
          </p:txBody>
        </p:sp>
        <p:sp>
          <p:nvSpPr>
            <p:cNvPr id="7" name="Rounded Rectangle 6">
              <a:extLst>
                <a:ext uri="{FF2B5EF4-FFF2-40B4-BE49-F238E27FC236}">
                  <a16:creationId xmlns:a16="http://schemas.microsoft.com/office/drawing/2014/main" id="{FE2EBEDD-B27E-D644-858F-EBCD525E924C}"/>
                </a:ext>
              </a:extLst>
            </p:cNvPr>
            <p:cNvSpPr/>
            <p:nvPr/>
          </p:nvSpPr>
          <p:spPr bwMode="auto">
            <a:xfrm>
              <a:off x="3722812"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Customs</a:t>
              </a:r>
            </a:p>
            <a:p>
              <a:pPr algn="ctr"/>
              <a:r>
                <a:rPr lang="en-US" sz="1400" b="1" dirty="0">
                  <a:solidFill>
                    <a:schemeClr val="tx2"/>
                  </a:solidFill>
                  <a:latin typeface="Arial"/>
                  <a:cs typeface="Arial"/>
                </a:rPr>
                <a:t>Application</a:t>
              </a:r>
            </a:p>
          </p:txBody>
        </p:sp>
        <p:sp>
          <p:nvSpPr>
            <p:cNvPr id="8" name="Rounded Rectangle 7">
              <a:extLst>
                <a:ext uri="{FF2B5EF4-FFF2-40B4-BE49-F238E27FC236}">
                  <a16:creationId xmlns:a16="http://schemas.microsoft.com/office/drawing/2014/main" id="{FC642176-EC18-9740-9C1C-DC780C44CBCD}"/>
                </a:ext>
              </a:extLst>
            </p:cNvPr>
            <p:cNvSpPr/>
            <p:nvPr/>
          </p:nvSpPr>
          <p:spPr bwMode="auto">
            <a:xfrm>
              <a:off x="6648513"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Airport History Application</a:t>
              </a:r>
            </a:p>
          </p:txBody>
        </p:sp>
        <p:cxnSp>
          <p:nvCxnSpPr>
            <p:cNvPr id="9" name="Straight Connector 8">
              <a:extLst>
                <a:ext uri="{FF2B5EF4-FFF2-40B4-BE49-F238E27FC236}">
                  <a16:creationId xmlns:a16="http://schemas.microsoft.com/office/drawing/2014/main" id="{6C37D6F1-A920-EE44-BA5A-DD2EF75F1975}"/>
                </a:ext>
              </a:extLst>
            </p:cNvPr>
            <p:cNvCxnSpPr/>
            <p:nvPr/>
          </p:nvCxnSpPr>
          <p:spPr>
            <a:xfrm>
              <a:off x="1213555" y="3160889"/>
              <a:ext cx="3452519"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70A6B7FD-64B3-F84A-A50F-A9E8DD962EDB}"/>
                </a:ext>
              </a:extLst>
            </p:cNvPr>
            <p:cNvGrpSpPr/>
            <p:nvPr/>
          </p:nvGrpSpPr>
          <p:grpSpPr>
            <a:xfrm>
              <a:off x="1213553" y="2551910"/>
              <a:ext cx="6895629" cy="2857350"/>
              <a:chOff x="1213553" y="2551909"/>
              <a:chExt cx="6895629" cy="3384167"/>
            </a:xfrm>
          </p:grpSpPr>
          <p:cxnSp>
            <p:nvCxnSpPr>
              <p:cNvPr id="18" name="Straight Connector 17">
                <a:extLst>
                  <a:ext uri="{FF2B5EF4-FFF2-40B4-BE49-F238E27FC236}">
                    <a16:creationId xmlns:a16="http://schemas.microsoft.com/office/drawing/2014/main" id="{BD2DF017-2499-B042-AB55-1661779F7F2B}"/>
                  </a:ext>
                </a:extLst>
              </p:cNvPr>
              <p:cNvCxnSpPr/>
              <p:nvPr/>
            </p:nvCxnSpPr>
            <p:spPr>
              <a:xfrm flipH="1" flipV="1">
                <a:off x="809036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74FC89D-A05E-5F44-9259-3BD7C275018C}"/>
                  </a:ext>
                </a:extLst>
              </p:cNvPr>
              <p:cNvCxnSpPr/>
              <p:nvPr/>
            </p:nvCxnSpPr>
            <p:spPr>
              <a:xfrm flipH="1" flipV="1">
                <a:off x="1213553"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1EFB734-57D4-CE44-910F-E43CABFB73DD}"/>
                  </a:ext>
                </a:extLst>
              </p:cNvPr>
              <p:cNvCxnSpPr/>
              <p:nvPr/>
            </p:nvCxnSpPr>
            <p:spPr>
              <a:xfrm flipH="1" flipV="1">
                <a:off x="464725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41555F5D-BE34-B74C-80BA-C29219847A55}"/>
                </a:ext>
              </a:extLst>
            </p:cNvPr>
            <p:cNvSpPr txBox="1"/>
            <p:nvPr/>
          </p:nvSpPr>
          <p:spPr>
            <a:xfrm>
              <a:off x="1467557" y="2794007"/>
              <a:ext cx="2671704" cy="470370"/>
            </a:xfrm>
            <a:prstGeom prst="rect">
              <a:avLst/>
            </a:prstGeom>
          </p:spPr>
          <p:txBody>
            <a:bodyPr vert="horz" wrap="square" lIns="91440" tIns="45720" rIns="91440" bIns="45720" rtlCol="0">
              <a:normAutofit/>
            </a:bodyPr>
            <a:lstStyle/>
            <a:p>
              <a:pPr algn="ctr"/>
              <a:r>
                <a:rPr lang="en-US" sz="1400" b="0" dirty="0" err="1">
                  <a:solidFill>
                    <a:srgbClr val="4E4E4E"/>
                  </a:solidFill>
                  <a:latin typeface="Arial"/>
                  <a:cs typeface="Arial"/>
                </a:rPr>
                <a:t>sendPersonQuery(person)</a:t>
              </a:r>
            </a:p>
          </p:txBody>
        </p:sp>
        <p:cxnSp>
          <p:nvCxnSpPr>
            <p:cNvPr id="12" name="Straight Connector 11">
              <a:extLst>
                <a:ext uri="{FF2B5EF4-FFF2-40B4-BE49-F238E27FC236}">
                  <a16:creationId xmlns:a16="http://schemas.microsoft.com/office/drawing/2014/main" id="{6F8E4C91-55ED-654E-A190-64A9F2F2B91B}"/>
                </a:ext>
              </a:extLst>
            </p:cNvPr>
            <p:cNvCxnSpPr/>
            <p:nvPr/>
          </p:nvCxnSpPr>
          <p:spPr>
            <a:xfrm>
              <a:off x="1213555" y="3791183"/>
              <a:ext cx="3452519"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5A6F2AB-E108-FB42-BB93-58F0DF4D221E}"/>
                </a:ext>
              </a:extLst>
            </p:cNvPr>
            <p:cNvSpPr txBox="1"/>
            <p:nvPr/>
          </p:nvSpPr>
          <p:spPr>
            <a:xfrm>
              <a:off x="1467557" y="3424301"/>
              <a:ext cx="2671704"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a:solidFill>
                    <a:srgbClr val="4E4E4E"/>
                  </a:solidFill>
                  <a:latin typeface="Arial"/>
                  <a:cs typeface="Arial"/>
                </a:rPr>
                <a:t>PersonResults(person)</a:t>
              </a:r>
            </a:p>
          </p:txBody>
        </p:sp>
        <p:cxnSp>
          <p:nvCxnSpPr>
            <p:cNvPr id="14" name="Straight Connector 13">
              <a:extLst>
                <a:ext uri="{FF2B5EF4-FFF2-40B4-BE49-F238E27FC236}">
                  <a16:creationId xmlns:a16="http://schemas.microsoft.com/office/drawing/2014/main" id="{D50F1859-0F78-E140-9D14-1B4E050F0395}"/>
                </a:ext>
              </a:extLst>
            </p:cNvPr>
            <p:cNvCxnSpPr/>
            <p:nvPr/>
          </p:nvCxnSpPr>
          <p:spPr>
            <a:xfrm>
              <a:off x="1213555" y="4722518"/>
              <a:ext cx="6886223"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997B077-73EE-004E-A548-40DDCE89D0C3}"/>
                </a:ext>
              </a:extLst>
            </p:cNvPr>
            <p:cNvSpPr txBox="1"/>
            <p:nvPr/>
          </p:nvSpPr>
          <p:spPr>
            <a:xfrm>
              <a:off x="2855148" y="4355636"/>
              <a:ext cx="3603036" cy="470370"/>
            </a:xfrm>
            <a:prstGeom prst="rect">
              <a:avLst/>
            </a:prstGeom>
          </p:spPr>
          <p:txBody>
            <a:bodyPr vert="horz" wrap="square" lIns="91440" tIns="45720" rIns="91440" bIns="45720" rtlCol="0">
              <a:normAutofit/>
            </a:bodyPr>
            <a:lstStyle/>
            <a:p>
              <a:pPr algn="ctr"/>
              <a:r>
                <a:rPr lang="en-US" sz="1400" b="0" dirty="0" err="1">
                  <a:solidFill>
                    <a:srgbClr val="4E4E4E"/>
                  </a:solidFill>
                  <a:latin typeface="Arial"/>
                  <a:cs typeface="Arial"/>
                </a:rPr>
                <a:t>sendPersonHistoryTravelQuery(person)</a:t>
              </a:r>
            </a:p>
          </p:txBody>
        </p:sp>
        <p:cxnSp>
          <p:nvCxnSpPr>
            <p:cNvPr id="16" name="Straight Connector 15">
              <a:extLst>
                <a:ext uri="{FF2B5EF4-FFF2-40B4-BE49-F238E27FC236}">
                  <a16:creationId xmlns:a16="http://schemas.microsoft.com/office/drawing/2014/main" id="{A27026F0-5DB1-1E4D-8048-C69F62EF0D2A}"/>
                </a:ext>
              </a:extLst>
            </p:cNvPr>
            <p:cNvCxnSpPr/>
            <p:nvPr/>
          </p:nvCxnSpPr>
          <p:spPr>
            <a:xfrm>
              <a:off x="1213555" y="5381036"/>
              <a:ext cx="6886223"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660ED8-E4EE-3344-B56A-0A432DDFF8D3}"/>
                </a:ext>
              </a:extLst>
            </p:cNvPr>
            <p:cNvSpPr txBox="1"/>
            <p:nvPr/>
          </p:nvSpPr>
          <p:spPr>
            <a:xfrm>
              <a:off x="2537648" y="5014154"/>
              <a:ext cx="4238037"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a:solidFill>
                    <a:srgbClr val="4E4E4E"/>
                  </a:solidFill>
                  <a:latin typeface="Arial"/>
                  <a:cs typeface="Arial"/>
                </a:rPr>
                <a:t>PersonHistoryTravelResults</a:t>
              </a:r>
              <a:r>
                <a:rPr lang="en-US" sz="1400" b="0" dirty="0">
                  <a:solidFill>
                    <a:srgbClr val="4E4E4E"/>
                  </a:solidFill>
                  <a:latin typeface="Arial"/>
                  <a:cs typeface="Arial"/>
                </a:rPr>
                <a:t>(person, history)</a:t>
              </a:r>
            </a:p>
          </p:txBody>
        </p:sp>
      </p:grpSp>
    </p:spTree>
    <p:extLst>
      <p:ext uri="{BB962C8B-B14F-4D97-AF65-F5344CB8AC3E}">
        <p14:creationId xmlns:p14="http://schemas.microsoft.com/office/powerpoint/2010/main" val="3409136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Class Diagrams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The bread and butter of IEPD business requirements</a:t>
            </a:r>
          </a:p>
          <a:p>
            <a:pPr marL="457200" indent="-398463">
              <a:spcBef>
                <a:spcPts val="600"/>
              </a:spcBef>
              <a:spcAft>
                <a:spcPts val="1200"/>
              </a:spcAft>
            </a:pPr>
            <a:r>
              <a:rPr lang="en-US" dirty="0">
                <a:solidFill>
                  <a:srgbClr val="000000"/>
                </a:solidFill>
              </a:rPr>
              <a:t>Can be oriented towards business terms and objects</a:t>
            </a:r>
          </a:p>
          <a:p>
            <a:pPr marL="857250" lvl="1" indent="-398463">
              <a:spcBef>
                <a:spcPts val="600"/>
              </a:spcBef>
              <a:spcAft>
                <a:spcPts val="1200"/>
              </a:spcAft>
            </a:pPr>
            <a:r>
              <a:rPr lang="en-US" dirty="0">
                <a:solidFill>
                  <a:srgbClr val="000000"/>
                </a:solidFill>
              </a:rPr>
              <a:t>Better for consensus</a:t>
            </a:r>
          </a:p>
          <a:p>
            <a:pPr marL="457200" indent="-398463">
              <a:spcBef>
                <a:spcPts val="600"/>
              </a:spcBef>
              <a:spcAft>
                <a:spcPts val="1200"/>
              </a:spcAft>
            </a:pPr>
            <a:r>
              <a:rPr lang="en-US" dirty="0">
                <a:solidFill>
                  <a:srgbClr val="000000"/>
                </a:solidFill>
              </a:rPr>
              <a:t>Can be oriented towards NIEM terms and objects</a:t>
            </a:r>
          </a:p>
          <a:p>
            <a:pPr marL="857250" lvl="1" indent="-398463">
              <a:spcBef>
                <a:spcPts val="600"/>
              </a:spcBef>
              <a:spcAft>
                <a:spcPts val="1200"/>
              </a:spcAft>
            </a:pPr>
            <a:r>
              <a:rPr lang="en-US" dirty="0">
                <a:solidFill>
                  <a:srgbClr val="000000"/>
                </a:solidFill>
              </a:rPr>
              <a:t>Pre-loads the mapping step</a:t>
            </a:r>
          </a:p>
        </p:txBody>
      </p:sp>
    </p:spTree>
    <p:extLst>
      <p:ext uri="{BB962C8B-B14F-4D97-AF65-F5344CB8AC3E}">
        <p14:creationId xmlns:p14="http://schemas.microsoft.com/office/powerpoint/2010/main" val="158180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Oriented Class Diagram</a:t>
            </a:r>
          </a:p>
        </p:txBody>
      </p:sp>
      <p:pic>
        <p:nvPicPr>
          <p:cNvPr id="7" name="Content Placeholder 6">
            <a:extLst>
              <a:ext uri="{FF2B5EF4-FFF2-40B4-BE49-F238E27FC236}">
                <a16:creationId xmlns:a16="http://schemas.microsoft.com/office/drawing/2014/main" id="{8509414C-8030-6843-8F9F-C5DF53BA3C12}"/>
              </a:ext>
            </a:extLst>
          </p:cNvPr>
          <p:cNvPicPr>
            <a:picLocks noGrp="1" noChangeAspect="1"/>
          </p:cNvPicPr>
          <p:nvPr>
            <p:ph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051" y="1473688"/>
            <a:ext cx="11839897" cy="3910623"/>
          </a:xfrm>
        </p:spPr>
      </p:pic>
    </p:spTree>
    <p:extLst>
      <p:ext uri="{BB962C8B-B14F-4D97-AF65-F5344CB8AC3E}">
        <p14:creationId xmlns:p14="http://schemas.microsoft.com/office/powerpoint/2010/main" val="3786454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Logistics</a:t>
            </a:r>
          </a:p>
          <a:p>
            <a:pPr marL="857250" lvl="1" indent="-398463">
              <a:spcBef>
                <a:spcPts val="600"/>
              </a:spcBef>
              <a:spcAft>
                <a:spcPts val="1200"/>
              </a:spcAft>
            </a:pPr>
            <a:r>
              <a:rPr lang="en-US" dirty="0">
                <a:solidFill>
                  <a:srgbClr val="000000"/>
                </a:solidFill>
              </a:rPr>
              <a:t>Introduction to NIEM</a:t>
            </a:r>
          </a:p>
          <a:p>
            <a:pPr marL="857250" lvl="1" indent="-398463">
              <a:spcBef>
                <a:spcPts val="600"/>
              </a:spcBef>
              <a:spcAft>
                <a:spcPts val="1200"/>
              </a:spcAft>
            </a:pPr>
            <a:r>
              <a:rPr lang="en-US" dirty="0">
                <a:solidFill>
                  <a:srgbClr val="000000"/>
                </a:solidFill>
              </a:rPr>
              <a:t>Introduction to IEPD Development</a:t>
            </a:r>
          </a:p>
          <a:p>
            <a:pPr marL="857250" lvl="1" indent="-398463">
              <a:spcBef>
                <a:spcPts val="600"/>
              </a:spcBef>
              <a:spcAft>
                <a:spcPts val="1200"/>
              </a:spcAft>
            </a:pPr>
            <a:r>
              <a:rPr lang="en-US" dirty="0">
                <a:solidFill>
                  <a:srgbClr val="000000"/>
                </a:solidFill>
              </a:rPr>
              <a:t>Scenario Planning</a:t>
            </a:r>
          </a:p>
          <a:p>
            <a:pPr marL="857250" lvl="1" indent="-398463">
              <a:spcBef>
                <a:spcPts val="600"/>
              </a:spcBef>
              <a:spcAft>
                <a:spcPts val="1200"/>
              </a:spcAft>
            </a:pPr>
            <a:r>
              <a:rPr lang="en-US" dirty="0">
                <a:solidFill>
                  <a:srgbClr val="000000"/>
                </a:solidFill>
              </a:rPr>
              <a:t>Requirements Analysis</a:t>
            </a:r>
          </a:p>
        </p:txBody>
      </p:sp>
    </p:spTree>
    <p:extLst>
      <p:ext uri="{BB962C8B-B14F-4D97-AF65-F5344CB8AC3E}">
        <p14:creationId xmlns:p14="http://schemas.microsoft.com/office/powerpoint/2010/main" val="1990720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11" name="Content Placeholder 10">
            <a:extLst>
              <a:ext uri="{FF2B5EF4-FFF2-40B4-BE49-F238E27FC236}">
                <a16:creationId xmlns:a16="http://schemas.microsoft.com/office/drawing/2014/main" id="{38499C8B-4EC4-3349-81F7-5F176F60E8F4}"/>
              </a:ext>
            </a:extLst>
          </p:cNvPr>
          <p:cNvPicPr>
            <a:picLocks noGrp="1" noChangeAspect="1"/>
          </p:cNvPicPr>
          <p:nvPr>
            <p:ph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872" y="1242646"/>
            <a:ext cx="11720256" cy="4888523"/>
          </a:xfrm>
        </p:spPr>
      </p:pic>
    </p:spTree>
    <p:extLst>
      <p:ext uri="{BB962C8B-B14F-4D97-AF65-F5344CB8AC3E}">
        <p14:creationId xmlns:p14="http://schemas.microsoft.com/office/powerpoint/2010/main" val="2606611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6" name="Content Placeholder 5" descr="Diagram&#10;&#10;Description automatically generated">
            <a:extLst>
              <a:ext uri="{FF2B5EF4-FFF2-40B4-BE49-F238E27FC236}">
                <a16:creationId xmlns:a16="http://schemas.microsoft.com/office/drawing/2014/main" id="{3CBB42F6-B161-BC47-AA67-522D4D3F9B3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068844" y="942147"/>
            <a:ext cx="6054312" cy="5377509"/>
          </a:xfrm>
          <a:ln>
            <a:solidFill>
              <a:schemeClr val="tx1"/>
            </a:solidFill>
          </a:ln>
        </p:spPr>
      </p:pic>
    </p:spTree>
    <p:extLst>
      <p:ext uri="{BB962C8B-B14F-4D97-AF65-F5344CB8AC3E}">
        <p14:creationId xmlns:p14="http://schemas.microsoft.com/office/powerpoint/2010/main" val="2575713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6" name="Content Placeholder 5" descr="Diagram&#10;&#10;Description automatically generated">
            <a:extLst>
              <a:ext uri="{FF2B5EF4-FFF2-40B4-BE49-F238E27FC236}">
                <a16:creationId xmlns:a16="http://schemas.microsoft.com/office/drawing/2014/main" id="{A6C14E4F-0D55-E74A-983C-E5D1F3303F2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686803" y="1316403"/>
            <a:ext cx="8818394" cy="4913865"/>
          </a:xfrm>
          <a:ln>
            <a:solidFill>
              <a:schemeClr val="tx1"/>
            </a:solidFill>
          </a:ln>
        </p:spPr>
      </p:pic>
    </p:spTree>
    <p:extLst>
      <p:ext uri="{BB962C8B-B14F-4D97-AF65-F5344CB8AC3E}">
        <p14:creationId xmlns:p14="http://schemas.microsoft.com/office/powerpoint/2010/main" val="2764780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Tools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err="1">
                <a:solidFill>
                  <a:srgbClr val="000000"/>
                </a:solidFill>
              </a:rPr>
              <a:t>ArgoUML</a:t>
            </a:r>
            <a:endParaRPr lang="en-US" dirty="0">
              <a:solidFill>
                <a:srgbClr val="000000"/>
              </a:solidFill>
            </a:endParaRPr>
          </a:p>
          <a:p>
            <a:pPr marL="457200" indent="-398463">
              <a:spcBef>
                <a:spcPts val="600"/>
              </a:spcBef>
              <a:spcAft>
                <a:spcPts val="1200"/>
              </a:spcAft>
            </a:pPr>
            <a:r>
              <a:rPr lang="en-US" dirty="0">
                <a:solidFill>
                  <a:srgbClr val="000000"/>
                </a:solidFill>
              </a:rPr>
              <a:t>BOUML</a:t>
            </a:r>
          </a:p>
          <a:p>
            <a:pPr marL="457200" indent="-398463">
              <a:spcBef>
                <a:spcPts val="600"/>
              </a:spcBef>
              <a:spcAft>
                <a:spcPts val="1200"/>
              </a:spcAft>
            </a:pPr>
            <a:r>
              <a:rPr lang="en-US" dirty="0" err="1">
                <a:solidFill>
                  <a:srgbClr val="000000"/>
                </a:solidFill>
              </a:rPr>
              <a:t>MagicDraw</a:t>
            </a:r>
            <a:r>
              <a:rPr lang="en-US" dirty="0">
                <a:solidFill>
                  <a:srgbClr val="000000"/>
                </a:solidFill>
              </a:rPr>
              <a:t> / Rational Rose ($$$)</a:t>
            </a:r>
          </a:p>
          <a:p>
            <a:pPr marL="457200" indent="-398463">
              <a:spcBef>
                <a:spcPts val="600"/>
              </a:spcBef>
              <a:spcAft>
                <a:spcPts val="1200"/>
              </a:spcAft>
            </a:pPr>
            <a:r>
              <a:rPr lang="en-US" dirty="0">
                <a:solidFill>
                  <a:srgbClr val="000000"/>
                </a:solidFill>
              </a:rPr>
              <a:t>Visio / OmniGraffle</a:t>
            </a:r>
          </a:p>
          <a:p>
            <a:pPr marL="457200" indent="-398463">
              <a:spcBef>
                <a:spcPts val="600"/>
              </a:spcBef>
              <a:spcAft>
                <a:spcPts val="1200"/>
              </a:spcAft>
            </a:pPr>
            <a:r>
              <a:rPr lang="en-US" dirty="0">
                <a:solidFill>
                  <a:srgbClr val="000000"/>
                </a:solidFill>
              </a:rPr>
              <a:t>Mermaid / </a:t>
            </a:r>
            <a:r>
              <a:rPr lang="en-US" dirty="0" err="1">
                <a:solidFill>
                  <a:srgbClr val="000000"/>
                </a:solidFill>
              </a:rPr>
              <a:t>Graphviz</a:t>
            </a:r>
            <a:endParaRPr lang="en-US" dirty="0">
              <a:solidFill>
                <a:srgbClr val="000000"/>
              </a:solidFill>
            </a:endParaRPr>
          </a:p>
          <a:p>
            <a:pPr marL="457200" indent="-398463">
              <a:spcBef>
                <a:spcPts val="600"/>
              </a:spcBef>
              <a:spcAft>
                <a:spcPts val="1200"/>
              </a:spcAft>
            </a:pPr>
            <a:r>
              <a:rPr lang="en-US" dirty="0">
                <a:solidFill>
                  <a:srgbClr val="000000"/>
                </a:solidFill>
              </a:rPr>
              <a:t>Many more…</a:t>
            </a:r>
          </a:p>
        </p:txBody>
      </p:sp>
    </p:spTree>
    <p:extLst>
      <p:ext uri="{BB962C8B-B14F-4D97-AF65-F5344CB8AC3E}">
        <p14:creationId xmlns:p14="http://schemas.microsoft.com/office/powerpoint/2010/main" val="3576475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Rules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rules aren’t easily represented in UML</a:t>
            </a:r>
          </a:p>
          <a:p>
            <a:pPr marL="457200" indent="-398463">
              <a:spcBef>
                <a:spcPts val="600"/>
              </a:spcBef>
              <a:spcAft>
                <a:spcPts val="1200"/>
              </a:spcAft>
            </a:pPr>
            <a:r>
              <a:rPr lang="en-US" dirty="0">
                <a:solidFill>
                  <a:srgbClr val="000000"/>
                </a:solidFill>
              </a:rPr>
              <a:t>You can use whatever works for your needs</a:t>
            </a:r>
          </a:p>
          <a:p>
            <a:pPr marL="457200" indent="-398463">
              <a:spcBef>
                <a:spcPts val="600"/>
              </a:spcBef>
              <a:spcAft>
                <a:spcPts val="1200"/>
              </a:spcAft>
            </a:pPr>
            <a:r>
              <a:rPr lang="en-US" dirty="0" err="1">
                <a:solidFill>
                  <a:srgbClr val="000000"/>
                </a:solidFill>
              </a:rPr>
              <a:t>Schematron</a:t>
            </a:r>
            <a:r>
              <a:rPr lang="en-US" dirty="0">
                <a:solidFill>
                  <a:srgbClr val="000000"/>
                </a:solidFill>
              </a:rPr>
              <a:t> for XML</a:t>
            </a:r>
          </a:p>
          <a:p>
            <a:pPr marL="457200" indent="-398463">
              <a:spcBef>
                <a:spcPts val="600"/>
              </a:spcBef>
              <a:spcAft>
                <a:spcPts val="1200"/>
              </a:spcAft>
            </a:pPr>
            <a:r>
              <a:rPr lang="en-US" dirty="0">
                <a:solidFill>
                  <a:srgbClr val="000000"/>
                </a:solidFill>
              </a:rPr>
              <a:t>Plain old textual descriptions are great!</a:t>
            </a:r>
          </a:p>
        </p:txBody>
      </p:sp>
    </p:spTree>
    <p:extLst>
      <p:ext uri="{BB962C8B-B14F-4D97-AF65-F5344CB8AC3E}">
        <p14:creationId xmlns:p14="http://schemas.microsoft.com/office/powerpoint/2010/main" val="3975182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The Process from Here On…</a:t>
            </a:r>
          </a:p>
        </p:txBody>
      </p:sp>
      <p:sp>
        <p:nvSpPr>
          <p:cNvPr id="6" name="Content Placeholder 5"/>
          <p:cNvSpPr>
            <a:spLocks noGrp="1"/>
          </p:cNvSpPr>
          <p:nvPr>
            <p:ph sz="quarter" idx="11"/>
          </p:nvPr>
        </p:nvSpPr>
        <p:spPr>
          <a:xfrm>
            <a:off x="384710" y="1691975"/>
            <a:ext cx="10283291" cy="4439194"/>
          </a:xfrm>
        </p:spPr>
        <p:txBody>
          <a:bodyPr>
            <a:normAutofit fontScale="85000" lnSpcReduction="20000"/>
          </a:bodyPr>
          <a:lstStyle/>
          <a:p>
            <a:pPr marL="457200" indent="-398463">
              <a:spcBef>
                <a:spcPts val="600"/>
              </a:spcBef>
              <a:spcAft>
                <a:spcPts val="1200"/>
              </a:spcAft>
            </a:pPr>
            <a:r>
              <a:rPr lang="en-US" dirty="0">
                <a:solidFill>
                  <a:srgbClr val="000000"/>
                </a:solidFill>
              </a:rPr>
              <a:t>Step-by-step</a:t>
            </a:r>
          </a:p>
          <a:p>
            <a:pPr marL="857250" lvl="1" indent="-398463">
              <a:spcBef>
                <a:spcPts val="600"/>
              </a:spcBef>
              <a:spcAft>
                <a:spcPts val="1200"/>
              </a:spcAft>
            </a:pPr>
            <a:r>
              <a:rPr lang="en-US" dirty="0">
                <a:solidFill>
                  <a:srgbClr val="000000"/>
                </a:solidFill>
              </a:rPr>
              <a:t>Finish mapping entirely before starting schemas</a:t>
            </a:r>
          </a:p>
          <a:p>
            <a:pPr marL="457200" indent="-398463">
              <a:spcBef>
                <a:spcPts val="600"/>
              </a:spcBef>
              <a:spcAft>
                <a:spcPts val="1200"/>
              </a:spcAft>
            </a:pPr>
            <a:r>
              <a:rPr lang="en-US" dirty="0">
                <a:solidFill>
                  <a:srgbClr val="000000"/>
                </a:solidFill>
              </a:rPr>
              <a:t>Concurrent</a:t>
            </a:r>
          </a:p>
          <a:p>
            <a:pPr marL="857250" lvl="1" indent="-398463">
              <a:spcBef>
                <a:spcPts val="600"/>
              </a:spcBef>
              <a:spcAft>
                <a:spcPts val="1200"/>
              </a:spcAft>
            </a:pPr>
            <a:r>
              <a:rPr lang="en-US" dirty="0">
                <a:solidFill>
                  <a:srgbClr val="000000"/>
                </a:solidFill>
              </a:rPr>
              <a:t>Building schemas and instances as you go</a:t>
            </a:r>
          </a:p>
          <a:p>
            <a:pPr marL="457200" indent="-398463">
              <a:spcBef>
                <a:spcPts val="600"/>
              </a:spcBef>
              <a:spcAft>
                <a:spcPts val="1200"/>
              </a:spcAft>
            </a:pPr>
            <a:r>
              <a:rPr lang="en-US" dirty="0">
                <a:solidFill>
                  <a:srgbClr val="000000"/>
                </a:solidFill>
              </a:rPr>
              <a:t>We'll use something in-between</a:t>
            </a:r>
          </a:p>
          <a:p>
            <a:pPr marL="857250" lvl="1" indent="-398463">
              <a:spcBef>
                <a:spcPts val="600"/>
              </a:spcBef>
              <a:spcAft>
                <a:spcPts val="1200"/>
              </a:spcAft>
            </a:pPr>
            <a:r>
              <a:rPr lang="en-US" dirty="0">
                <a:solidFill>
                  <a:srgbClr val="000000"/>
                </a:solidFill>
              </a:rPr>
              <a:t>Build an ersatz matching instance document as we map</a:t>
            </a:r>
          </a:p>
          <a:p>
            <a:pPr marL="857250" lvl="1" indent="-398463">
              <a:spcBef>
                <a:spcPts val="600"/>
              </a:spcBef>
              <a:spcAft>
                <a:spcPts val="1200"/>
              </a:spcAft>
            </a:pPr>
            <a:r>
              <a:rPr lang="en-US" dirty="0">
                <a:solidFill>
                  <a:srgbClr val="000000"/>
                </a:solidFill>
              </a:rPr>
              <a:t>Save schemas for the end</a:t>
            </a:r>
          </a:p>
          <a:p>
            <a:pPr marL="857250" lvl="1" indent="-398463">
              <a:spcBef>
                <a:spcPts val="600"/>
              </a:spcBef>
              <a:spcAft>
                <a:spcPts val="1200"/>
              </a:spcAft>
            </a:pPr>
            <a:r>
              <a:rPr lang="en-US" dirty="0">
                <a:solidFill>
                  <a:srgbClr val="000000"/>
                </a:solidFill>
              </a:rPr>
              <a:t>(use a super secret tool to help)</a:t>
            </a:r>
          </a:p>
        </p:txBody>
      </p:sp>
    </p:spTree>
    <p:extLst>
      <p:ext uri="{BB962C8B-B14F-4D97-AF65-F5344CB8AC3E}">
        <p14:creationId xmlns:p14="http://schemas.microsoft.com/office/powerpoint/2010/main" val="994203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Mapping</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Mapping Spreadsheets Options</a:t>
            </a:r>
          </a:p>
          <a:p>
            <a:pPr marL="857250" lvl="1" indent="-398463">
              <a:spcBef>
                <a:spcPts val="600"/>
              </a:spcBef>
              <a:spcAft>
                <a:spcPts val="1200"/>
              </a:spcAft>
            </a:pPr>
            <a:r>
              <a:rPr lang="en-US" dirty="0">
                <a:solidFill>
                  <a:srgbClr val="000000"/>
                </a:solidFill>
              </a:rPr>
              <a:t>NIEM Mapping Template</a:t>
            </a:r>
          </a:p>
          <a:p>
            <a:pPr marL="857250" lvl="1" indent="-398463">
              <a:spcBef>
                <a:spcPts val="600"/>
              </a:spcBef>
              <a:spcAft>
                <a:spcPts val="1200"/>
              </a:spcAft>
            </a:pPr>
            <a:r>
              <a:rPr lang="en-US" dirty="0">
                <a:solidFill>
                  <a:srgbClr val="000000"/>
                </a:solidFill>
              </a:rPr>
              <a:t>Simple Training Spreadsheet</a:t>
            </a:r>
          </a:p>
          <a:p>
            <a:pPr marL="857250" lvl="1" indent="-398463">
              <a:spcBef>
                <a:spcPts val="600"/>
              </a:spcBef>
              <a:spcAft>
                <a:spcPts val="1200"/>
              </a:spcAft>
            </a:pPr>
            <a:r>
              <a:rPr lang="en-US" dirty="0">
                <a:solidFill>
                  <a:srgbClr val="000000"/>
                </a:solidFill>
              </a:rPr>
              <a:t>Something In-between</a:t>
            </a:r>
          </a:p>
          <a:p>
            <a:pPr marL="457200" indent="-398463">
              <a:spcBef>
                <a:spcPts val="600"/>
              </a:spcBef>
              <a:spcAft>
                <a:spcPts val="1200"/>
              </a:spcAft>
            </a:pPr>
            <a:r>
              <a:rPr lang="en-US" dirty="0">
                <a:solidFill>
                  <a:srgbClr val="000000"/>
                </a:solidFill>
              </a:rPr>
              <a:t>Document Business Objects</a:t>
            </a:r>
          </a:p>
          <a:p>
            <a:pPr marL="457200" indent="-398463">
              <a:spcBef>
                <a:spcPts val="600"/>
              </a:spcBef>
              <a:spcAft>
                <a:spcPts val="1200"/>
              </a:spcAft>
            </a:pPr>
            <a:r>
              <a:rPr lang="en-US" dirty="0">
                <a:solidFill>
                  <a:srgbClr val="000000"/>
                </a:solidFill>
              </a:rPr>
              <a:t>Map them to NIEM objects, existing or new</a:t>
            </a:r>
          </a:p>
          <a:p>
            <a:pPr marL="457200" indent="-398463">
              <a:spcBef>
                <a:spcPts val="600"/>
              </a:spcBef>
              <a:spcAft>
                <a:spcPts val="1200"/>
              </a:spcAft>
            </a:pPr>
            <a:r>
              <a:rPr lang="en-US" dirty="0">
                <a:solidFill>
                  <a:srgbClr val="000000"/>
                </a:solidFill>
              </a:rPr>
              <a:t>Maintaining an Ongoing Sample Instance Skeleton</a:t>
            </a:r>
          </a:p>
        </p:txBody>
      </p:sp>
    </p:spTree>
    <p:extLst>
      <p:ext uri="{BB962C8B-B14F-4D97-AF65-F5344CB8AC3E}">
        <p14:creationId xmlns:p14="http://schemas.microsoft.com/office/powerpoint/2010/main" val="378424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Mapping Template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Primarily for submitting content for inclusion in NIEM</a:t>
            </a:r>
          </a:p>
          <a:p>
            <a:pPr marL="857250" lvl="1" indent="-398463">
              <a:spcBef>
                <a:spcPts val="600"/>
              </a:spcBef>
              <a:spcAft>
                <a:spcPts val="1200"/>
              </a:spcAft>
            </a:pPr>
            <a:r>
              <a:rPr lang="en-US" dirty="0">
                <a:solidFill>
                  <a:srgbClr val="000000"/>
                </a:solidFill>
              </a:rPr>
              <a:t>Eight different tabs</a:t>
            </a:r>
          </a:p>
          <a:p>
            <a:pPr marL="457200" indent="-398463">
              <a:spcBef>
                <a:spcPts val="600"/>
              </a:spcBef>
              <a:spcAft>
                <a:spcPts val="1200"/>
              </a:spcAft>
            </a:pPr>
            <a:r>
              <a:rPr lang="en-US" dirty="0">
                <a:solidFill>
                  <a:srgbClr val="000000"/>
                </a:solidFill>
              </a:rPr>
              <a:t>Can also be used for mapping in an IEPD</a:t>
            </a:r>
          </a:p>
          <a:p>
            <a:pPr marL="857250" lvl="1" indent="-398463">
              <a:spcBef>
                <a:spcPts val="600"/>
              </a:spcBef>
              <a:spcAft>
                <a:spcPts val="1200"/>
              </a:spcAft>
            </a:pPr>
            <a:r>
              <a:rPr lang="en-US" dirty="0">
                <a:solidFill>
                  <a:srgbClr val="000000"/>
                </a:solidFill>
              </a:rPr>
              <a:t>Just need one of the tabs</a:t>
            </a:r>
          </a:p>
          <a:p>
            <a:pPr marL="457200" indent="-398463">
              <a:spcBef>
                <a:spcPts val="600"/>
              </a:spcBef>
              <a:spcAft>
                <a:spcPts val="1200"/>
              </a:spcAft>
            </a:pPr>
            <a:r>
              <a:rPr lang="en-US" dirty="0">
                <a:solidFill>
                  <a:srgbClr val="000000"/>
                </a:solidFill>
              </a:rPr>
              <a:t>Is a bit overkill for an IEPD</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288391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Simple Training Spreadsheet</a:t>
            </a:r>
          </a:p>
        </p:txBody>
      </p:sp>
      <p:sp>
        <p:nvSpPr>
          <p:cNvPr id="6" name="Content Placeholder 5"/>
          <p:cNvSpPr>
            <a:spLocks noGrp="1"/>
          </p:cNvSpPr>
          <p:nvPr>
            <p:ph sz="quarter" idx="11"/>
          </p:nvPr>
        </p:nvSpPr>
        <p:spPr>
          <a:xfrm>
            <a:off x="384710" y="1036320"/>
            <a:ext cx="10283291" cy="2872740"/>
          </a:xfrm>
        </p:spPr>
        <p:txBody>
          <a:bodyPr>
            <a:normAutofit/>
          </a:bodyPr>
          <a:lstStyle/>
          <a:p>
            <a:pPr marL="457200" indent="-398463">
              <a:spcBef>
                <a:spcPts val="600"/>
              </a:spcBef>
              <a:spcAft>
                <a:spcPts val="1200"/>
              </a:spcAft>
            </a:pPr>
            <a:r>
              <a:rPr lang="en-US" dirty="0">
                <a:solidFill>
                  <a:srgbClr val="000000"/>
                </a:solidFill>
              </a:rPr>
              <a:t>Minimal</a:t>
            </a:r>
          </a:p>
          <a:p>
            <a:pPr marL="457200" indent="-398463">
              <a:spcBef>
                <a:spcPts val="600"/>
              </a:spcBef>
              <a:spcAft>
                <a:spcPts val="1200"/>
              </a:spcAft>
            </a:pPr>
            <a:r>
              <a:rPr lang="en-US" dirty="0">
                <a:solidFill>
                  <a:srgbClr val="000000"/>
                </a:solidFill>
              </a:rPr>
              <a:t>Designed to be simple enough to fit on slides</a:t>
            </a:r>
          </a:p>
          <a:p>
            <a:pPr marL="857250" lvl="1" indent="-398463">
              <a:spcBef>
                <a:spcPts val="600"/>
              </a:spcBef>
              <a:spcAft>
                <a:spcPts val="1200"/>
              </a:spcAft>
            </a:pPr>
            <a:r>
              <a:rPr lang="en-US" dirty="0">
                <a:solidFill>
                  <a:srgbClr val="000000"/>
                </a:solidFill>
              </a:rPr>
              <a:t>No, really, that’s the constraint</a:t>
            </a:r>
          </a:p>
          <a:p>
            <a:pPr marL="457200" indent="-398463">
              <a:spcBef>
                <a:spcPts val="600"/>
              </a:spcBef>
              <a:spcAft>
                <a:spcPts val="1200"/>
              </a:spcAft>
            </a:pPr>
            <a:r>
              <a:rPr lang="en-US" dirty="0">
                <a:solidFill>
                  <a:srgbClr val="000000"/>
                </a:solidFill>
              </a:rPr>
              <a:t>Usually expanded in practice</a:t>
            </a:r>
          </a:p>
        </p:txBody>
      </p:sp>
      <p:grpSp>
        <p:nvGrpSpPr>
          <p:cNvPr id="4" name="Group 3">
            <a:extLst>
              <a:ext uri="{FF2B5EF4-FFF2-40B4-BE49-F238E27FC236}">
                <a16:creationId xmlns:a16="http://schemas.microsoft.com/office/drawing/2014/main" id="{CFED134B-D3C3-284B-AED7-132E443C39F8}"/>
              </a:ext>
            </a:extLst>
          </p:cNvPr>
          <p:cNvGrpSpPr/>
          <p:nvPr/>
        </p:nvGrpSpPr>
        <p:grpSpPr>
          <a:xfrm>
            <a:off x="1478279" y="3774627"/>
            <a:ext cx="8509498" cy="2676765"/>
            <a:chOff x="360514" y="2242901"/>
            <a:chExt cx="8509498" cy="2676765"/>
          </a:xfrm>
        </p:grpSpPr>
        <p:sp>
          <p:nvSpPr>
            <p:cNvPr id="5" name="Rounded Rectangle 4">
              <a:extLst>
                <a:ext uri="{FF2B5EF4-FFF2-40B4-BE49-F238E27FC236}">
                  <a16:creationId xmlns:a16="http://schemas.microsoft.com/office/drawing/2014/main" id="{D0536933-94EB-414D-806F-889DBF254B79}"/>
                </a:ext>
              </a:extLst>
            </p:cNvPr>
            <p:cNvSpPr/>
            <p:nvPr/>
          </p:nvSpPr>
          <p:spPr bwMode="auto">
            <a:xfrm>
              <a:off x="360514" y="2242901"/>
              <a:ext cx="8509498" cy="1149059"/>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7" name="Rounded Rectangle 6">
              <a:extLst>
                <a:ext uri="{FF2B5EF4-FFF2-40B4-BE49-F238E27FC236}">
                  <a16:creationId xmlns:a16="http://schemas.microsoft.com/office/drawing/2014/main" id="{492E2CA8-7E2D-B548-8A38-2CD4DEDE4B3F}"/>
                </a:ext>
              </a:extLst>
            </p:cNvPr>
            <p:cNvSpPr/>
            <p:nvPr/>
          </p:nvSpPr>
          <p:spPr bwMode="auto">
            <a:xfrm>
              <a:off x="523876"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Container Type </a:t>
              </a:r>
            </a:p>
          </p:txBody>
        </p:sp>
        <p:sp>
          <p:nvSpPr>
            <p:cNvPr id="8" name="Rounded Rectangle 7">
              <a:extLst>
                <a:ext uri="{FF2B5EF4-FFF2-40B4-BE49-F238E27FC236}">
                  <a16:creationId xmlns:a16="http://schemas.microsoft.com/office/drawing/2014/main" id="{7ECAD16B-9FBD-FF4D-8D2C-FE2E02C59DAA}"/>
                </a:ext>
              </a:extLst>
            </p:cNvPr>
            <p:cNvSpPr/>
            <p:nvPr/>
          </p:nvSpPr>
          <p:spPr bwMode="auto">
            <a:xfrm>
              <a:off x="1435455"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a:t>
              </a:r>
            </a:p>
          </p:txBody>
        </p:sp>
        <p:sp>
          <p:nvSpPr>
            <p:cNvPr id="9" name="Rounded Rectangle 8">
              <a:extLst>
                <a:ext uri="{FF2B5EF4-FFF2-40B4-BE49-F238E27FC236}">
                  <a16:creationId xmlns:a16="http://schemas.microsoft.com/office/drawing/2014/main" id="{D1618791-C697-2842-ADE6-7C4CD93CF2B3}"/>
                </a:ext>
              </a:extLst>
            </p:cNvPr>
            <p:cNvSpPr/>
            <p:nvPr/>
          </p:nvSpPr>
          <p:spPr bwMode="auto">
            <a:xfrm>
              <a:off x="2347043"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Date Type </a:t>
              </a:r>
            </a:p>
          </p:txBody>
        </p:sp>
        <p:sp>
          <p:nvSpPr>
            <p:cNvPr id="10" name="Rounded Rectangle 9">
              <a:extLst>
                <a:ext uri="{FF2B5EF4-FFF2-40B4-BE49-F238E27FC236}">
                  <a16:creationId xmlns:a16="http://schemas.microsoft.com/office/drawing/2014/main" id="{B6EE086C-97E4-2E44-B726-F858340B341E}"/>
                </a:ext>
              </a:extLst>
            </p:cNvPr>
            <p:cNvSpPr/>
            <p:nvPr/>
          </p:nvSpPr>
          <p:spPr bwMode="auto">
            <a:xfrm>
              <a:off x="3258622"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 Definition</a:t>
              </a:r>
            </a:p>
          </p:txBody>
        </p:sp>
        <p:sp>
          <p:nvSpPr>
            <p:cNvPr id="11" name="Rounded Rectangle 10">
              <a:extLst>
                <a:ext uri="{FF2B5EF4-FFF2-40B4-BE49-F238E27FC236}">
                  <a16:creationId xmlns:a16="http://schemas.microsoft.com/office/drawing/2014/main" id="{82AE81EB-1514-474A-BA4C-DC508F450637}"/>
                </a:ext>
              </a:extLst>
            </p:cNvPr>
            <p:cNvSpPr/>
            <p:nvPr/>
          </p:nvSpPr>
          <p:spPr bwMode="auto">
            <a:xfrm>
              <a:off x="4170210" y="2391211"/>
              <a:ext cx="899833"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Mapping</a:t>
              </a:r>
            </a:p>
          </p:txBody>
        </p:sp>
        <p:sp>
          <p:nvSpPr>
            <p:cNvPr id="12" name="Rounded Rectangle 11">
              <a:extLst>
                <a:ext uri="{FF2B5EF4-FFF2-40B4-BE49-F238E27FC236}">
                  <a16:creationId xmlns:a16="http://schemas.microsoft.com/office/drawing/2014/main" id="{C41C0A34-E812-334D-BD4D-2EAE64E8ABB4}"/>
                </a:ext>
              </a:extLst>
            </p:cNvPr>
            <p:cNvSpPr/>
            <p:nvPr/>
          </p:nvSpPr>
          <p:spPr bwMode="auto">
            <a:xfrm>
              <a:off x="5081789"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a:t>
              </a:r>
            </a:p>
          </p:txBody>
        </p:sp>
        <p:sp>
          <p:nvSpPr>
            <p:cNvPr id="13" name="Rounded Rectangle 12">
              <a:extLst>
                <a:ext uri="{FF2B5EF4-FFF2-40B4-BE49-F238E27FC236}">
                  <a16:creationId xmlns:a16="http://schemas.microsoft.com/office/drawing/2014/main" id="{BBEAA204-E276-B04E-B3ED-3DD93884B308}"/>
                </a:ext>
              </a:extLst>
            </p:cNvPr>
            <p:cNvSpPr/>
            <p:nvPr/>
          </p:nvSpPr>
          <p:spPr bwMode="auto">
            <a:xfrm>
              <a:off x="5993377"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Path</a:t>
              </a:r>
            </a:p>
          </p:txBody>
        </p:sp>
        <p:sp>
          <p:nvSpPr>
            <p:cNvPr id="14" name="Rounded Rectangle 13">
              <a:extLst>
                <a:ext uri="{FF2B5EF4-FFF2-40B4-BE49-F238E27FC236}">
                  <a16:creationId xmlns:a16="http://schemas.microsoft.com/office/drawing/2014/main" id="{4294041A-344A-E549-A0A2-14523F3359F4}"/>
                </a:ext>
              </a:extLst>
            </p:cNvPr>
            <p:cNvSpPr/>
            <p:nvPr/>
          </p:nvSpPr>
          <p:spPr bwMode="auto">
            <a:xfrm>
              <a:off x="6904956"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Type</a:t>
              </a:r>
            </a:p>
          </p:txBody>
        </p:sp>
        <p:sp>
          <p:nvSpPr>
            <p:cNvPr id="15" name="Rounded Rectangle 14">
              <a:extLst>
                <a:ext uri="{FF2B5EF4-FFF2-40B4-BE49-F238E27FC236}">
                  <a16:creationId xmlns:a16="http://schemas.microsoft.com/office/drawing/2014/main" id="{D2BD1377-F8B0-E847-A7EF-883C79AEA5CE}"/>
                </a:ext>
              </a:extLst>
            </p:cNvPr>
            <p:cNvSpPr/>
            <p:nvPr/>
          </p:nvSpPr>
          <p:spPr bwMode="auto">
            <a:xfrm>
              <a:off x="7816540"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Definition</a:t>
              </a:r>
            </a:p>
          </p:txBody>
        </p:sp>
        <p:sp>
          <p:nvSpPr>
            <p:cNvPr id="16" name="Left Brace 15">
              <a:extLst>
                <a:ext uri="{FF2B5EF4-FFF2-40B4-BE49-F238E27FC236}">
                  <a16:creationId xmlns:a16="http://schemas.microsoft.com/office/drawing/2014/main" id="{B93F8178-C973-8341-96A0-88B115D3C805}"/>
                </a:ext>
              </a:extLst>
            </p:cNvPr>
            <p:cNvSpPr/>
            <p:nvPr/>
          </p:nvSpPr>
          <p:spPr>
            <a:xfrm rot="16200000">
              <a:off x="2051627" y="1915392"/>
              <a:ext cx="457200" cy="3590636"/>
            </a:xfrm>
            <a:prstGeom prst="leftBrace">
              <a:avLst>
                <a:gd name="adj1" fmla="val 8333"/>
                <a:gd name="adj2" fmla="val 48828"/>
              </a:avLst>
            </a:prstGeom>
            <a:ln w="38100"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schemeClr val="accent1">
                    <a:lumMod val="75000"/>
                  </a:schemeClr>
                </a:solidFill>
              </a:endParaRPr>
            </a:p>
          </p:txBody>
        </p:sp>
        <p:sp>
          <p:nvSpPr>
            <p:cNvPr id="17" name="Left Brace 16">
              <a:extLst>
                <a:ext uri="{FF2B5EF4-FFF2-40B4-BE49-F238E27FC236}">
                  <a16:creationId xmlns:a16="http://schemas.microsoft.com/office/drawing/2014/main" id="{B26A6A82-E9C5-0F4F-9868-601DCE6CD958}"/>
                </a:ext>
              </a:extLst>
            </p:cNvPr>
            <p:cNvSpPr/>
            <p:nvPr/>
          </p:nvSpPr>
          <p:spPr>
            <a:xfrm rot="16200000">
              <a:off x="4399975" y="3291610"/>
              <a:ext cx="457200" cy="838200"/>
            </a:xfrm>
            <a:prstGeom prst="leftBrace">
              <a:avLst>
                <a:gd name="adj1" fmla="val 8333"/>
                <a:gd name="adj2" fmla="val 48163"/>
              </a:avLst>
            </a:prstGeom>
            <a:ln w="38100" cmpd="sng">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18" name="Left Brace 17">
              <a:extLst>
                <a:ext uri="{FF2B5EF4-FFF2-40B4-BE49-F238E27FC236}">
                  <a16:creationId xmlns:a16="http://schemas.microsoft.com/office/drawing/2014/main" id="{5EBD14BA-024F-CD4C-90A6-3157D1468FD0}"/>
                </a:ext>
              </a:extLst>
            </p:cNvPr>
            <p:cNvSpPr/>
            <p:nvPr/>
          </p:nvSpPr>
          <p:spPr>
            <a:xfrm rot="16200000">
              <a:off x="6687130" y="1921163"/>
              <a:ext cx="457200" cy="3579093"/>
            </a:xfrm>
            <a:prstGeom prst="leftBrace">
              <a:avLst>
                <a:gd name="adj1" fmla="val 8333"/>
                <a:gd name="adj2" fmla="val 49671"/>
              </a:avLst>
            </a:prstGeom>
            <a:ln w="38100" cmpd="sng">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19" name="Rounded Rectangle 18">
              <a:extLst>
                <a:ext uri="{FF2B5EF4-FFF2-40B4-BE49-F238E27FC236}">
                  <a16:creationId xmlns:a16="http://schemas.microsoft.com/office/drawing/2014/main" id="{B820F888-FEB7-BD43-8AAD-B441B842DAB9}"/>
                </a:ext>
              </a:extLst>
            </p:cNvPr>
            <p:cNvSpPr/>
            <p:nvPr/>
          </p:nvSpPr>
          <p:spPr bwMode="auto">
            <a:xfrm>
              <a:off x="1385457" y="4056066"/>
              <a:ext cx="1703109"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600" b="1" dirty="0">
                  <a:solidFill>
                    <a:schemeClr val="bg1"/>
                  </a:solidFill>
                  <a:latin typeface="+mj-lt"/>
                  <a:cs typeface="Arial"/>
                </a:rPr>
                <a:t>Source Data Columns</a:t>
              </a:r>
            </a:p>
          </p:txBody>
        </p:sp>
        <p:sp>
          <p:nvSpPr>
            <p:cNvPr id="20" name="Rounded Rectangle 19">
              <a:extLst>
                <a:ext uri="{FF2B5EF4-FFF2-40B4-BE49-F238E27FC236}">
                  <a16:creationId xmlns:a16="http://schemas.microsoft.com/office/drawing/2014/main" id="{ADD27F15-4689-9641-9C32-B1ADC869930E}"/>
                </a:ext>
              </a:extLst>
            </p:cNvPr>
            <p:cNvSpPr/>
            <p:nvPr/>
          </p:nvSpPr>
          <p:spPr bwMode="auto">
            <a:xfrm>
              <a:off x="3763821" y="4056066"/>
              <a:ext cx="1703109"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Mapping Column</a:t>
              </a:r>
            </a:p>
          </p:txBody>
        </p:sp>
        <p:sp>
          <p:nvSpPr>
            <p:cNvPr id="21" name="Rounded Rectangle 20">
              <a:extLst>
                <a:ext uri="{FF2B5EF4-FFF2-40B4-BE49-F238E27FC236}">
                  <a16:creationId xmlns:a16="http://schemas.microsoft.com/office/drawing/2014/main" id="{12B24A54-03B1-3642-B0C0-CCC4C1934C7A}"/>
                </a:ext>
              </a:extLst>
            </p:cNvPr>
            <p:cNvSpPr/>
            <p:nvPr/>
          </p:nvSpPr>
          <p:spPr bwMode="auto">
            <a:xfrm>
              <a:off x="6061367" y="4056066"/>
              <a:ext cx="1703109" cy="863600"/>
            </a:xfrm>
            <a:prstGeom prst="roundRect">
              <a:avLst>
                <a:gd name="adj" fmla="val 12674"/>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NIEM Data Columns</a:t>
              </a:r>
            </a:p>
          </p:txBody>
        </p:sp>
        <p:grpSp>
          <p:nvGrpSpPr>
            <p:cNvPr id="22" name="Group 21">
              <a:extLst>
                <a:ext uri="{FF2B5EF4-FFF2-40B4-BE49-F238E27FC236}">
                  <a16:creationId xmlns:a16="http://schemas.microsoft.com/office/drawing/2014/main" id="{3693B128-F501-4044-9800-F9C255FFE0B1}"/>
                </a:ext>
              </a:extLst>
            </p:cNvPr>
            <p:cNvGrpSpPr/>
            <p:nvPr/>
          </p:nvGrpSpPr>
          <p:grpSpPr>
            <a:xfrm>
              <a:off x="1948375" y="3602185"/>
              <a:ext cx="577272" cy="577272"/>
              <a:chOff x="1948375" y="3602185"/>
              <a:chExt cx="577272" cy="577272"/>
            </a:xfrm>
          </p:grpSpPr>
          <p:sp>
            <p:nvSpPr>
              <p:cNvPr id="29" name="Oval 28">
                <a:extLst>
                  <a:ext uri="{FF2B5EF4-FFF2-40B4-BE49-F238E27FC236}">
                    <a16:creationId xmlns:a16="http://schemas.microsoft.com/office/drawing/2014/main" id="{00C91F2D-1D8C-464E-BA6F-2DED58A6709D}"/>
                  </a:ext>
                </a:extLst>
              </p:cNvPr>
              <p:cNvSpPr/>
              <p:nvPr/>
            </p:nvSpPr>
            <p:spPr>
              <a:xfrm>
                <a:off x="1948375" y="3602185"/>
                <a:ext cx="577272" cy="577272"/>
              </a:xfrm>
              <a:prstGeom prst="ellips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453B9F6-0CF9-D34A-9C1D-65B1DA9C19CB}"/>
                  </a:ext>
                </a:extLst>
              </p:cNvPr>
              <p:cNvSpPr txBox="1"/>
              <p:nvPr/>
            </p:nvSpPr>
            <p:spPr>
              <a:xfrm>
                <a:off x="1983011" y="3652294"/>
                <a:ext cx="508001" cy="477054"/>
              </a:xfrm>
              <a:prstGeom prst="rect">
                <a:avLst/>
              </a:prstGeom>
              <a:noFill/>
            </p:spPr>
            <p:txBody>
              <a:bodyPr wrap="square" rtlCol="0">
                <a:spAutoFit/>
              </a:bodyPr>
              <a:lstStyle/>
              <a:p>
                <a:pPr algn="ctr"/>
                <a:r>
                  <a:rPr lang="en-US" sz="2500" b="1" dirty="0" err="1">
                    <a:solidFill>
                      <a:srgbClr val="FFFFFF"/>
                    </a:solidFill>
                  </a:rPr>
                  <a:t>A</a:t>
                </a:r>
              </a:p>
            </p:txBody>
          </p:sp>
        </p:grpSp>
        <p:grpSp>
          <p:nvGrpSpPr>
            <p:cNvPr id="23" name="Group 22">
              <a:extLst>
                <a:ext uri="{FF2B5EF4-FFF2-40B4-BE49-F238E27FC236}">
                  <a16:creationId xmlns:a16="http://schemas.microsoft.com/office/drawing/2014/main" id="{AE8FAEE7-1205-F741-A963-74369709AE6F}"/>
                </a:ext>
              </a:extLst>
            </p:cNvPr>
            <p:cNvGrpSpPr/>
            <p:nvPr/>
          </p:nvGrpSpPr>
          <p:grpSpPr>
            <a:xfrm>
              <a:off x="6604574" y="3570788"/>
              <a:ext cx="577272" cy="577272"/>
              <a:chOff x="1948375" y="3602185"/>
              <a:chExt cx="577272" cy="577272"/>
            </a:xfrm>
          </p:grpSpPr>
          <p:sp>
            <p:nvSpPr>
              <p:cNvPr id="27" name="Oval 26">
                <a:extLst>
                  <a:ext uri="{FF2B5EF4-FFF2-40B4-BE49-F238E27FC236}">
                    <a16:creationId xmlns:a16="http://schemas.microsoft.com/office/drawing/2014/main" id="{06C36908-41B9-274F-8E79-E018A2A4187D}"/>
                  </a:ext>
                </a:extLst>
              </p:cNvPr>
              <p:cNvSpPr/>
              <p:nvPr/>
            </p:nvSpPr>
            <p:spPr>
              <a:xfrm>
                <a:off x="1948375" y="3602185"/>
                <a:ext cx="577272" cy="577272"/>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E9885FB-AE47-EC4E-9355-9128D0FF2047}"/>
                  </a:ext>
                </a:extLst>
              </p:cNvPr>
              <p:cNvSpPr txBox="1"/>
              <p:nvPr/>
            </p:nvSpPr>
            <p:spPr>
              <a:xfrm>
                <a:off x="2002061" y="3652294"/>
                <a:ext cx="508001" cy="477054"/>
              </a:xfrm>
              <a:prstGeom prst="rect">
                <a:avLst/>
              </a:prstGeom>
              <a:noFill/>
            </p:spPr>
            <p:txBody>
              <a:bodyPr wrap="square" rtlCol="0">
                <a:spAutoFit/>
              </a:bodyPr>
              <a:lstStyle/>
              <a:p>
                <a:pPr algn="ctr"/>
                <a:r>
                  <a:rPr lang="en-US" sz="2500" b="1" dirty="0">
                    <a:solidFill>
                      <a:srgbClr val="FFFFFF"/>
                    </a:solidFill>
                  </a:rPr>
                  <a:t>B</a:t>
                </a:r>
              </a:p>
            </p:txBody>
          </p:sp>
        </p:grpSp>
        <p:grpSp>
          <p:nvGrpSpPr>
            <p:cNvPr id="24" name="Group 23">
              <a:extLst>
                <a:ext uri="{FF2B5EF4-FFF2-40B4-BE49-F238E27FC236}">
                  <a16:creationId xmlns:a16="http://schemas.microsoft.com/office/drawing/2014/main" id="{9477DDED-D096-A64D-A7E3-235FD957CCF6}"/>
                </a:ext>
              </a:extLst>
            </p:cNvPr>
            <p:cNvGrpSpPr/>
            <p:nvPr/>
          </p:nvGrpSpPr>
          <p:grpSpPr>
            <a:xfrm>
              <a:off x="4326627" y="3552076"/>
              <a:ext cx="577272" cy="577272"/>
              <a:chOff x="1948375" y="3602185"/>
              <a:chExt cx="577272" cy="577272"/>
            </a:xfrm>
          </p:grpSpPr>
          <p:sp>
            <p:nvSpPr>
              <p:cNvPr id="25" name="Oval 24">
                <a:extLst>
                  <a:ext uri="{FF2B5EF4-FFF2-40B4-BE49-F238E27FC236}">
                    <a16:creationId xmlns:a16="http://schemas.microsoft.com/office/drawing/2014/main" id="{5203B363-BFB7-3541-BEA5-ED18B6B9B7DC}"/>
                  </a:ext>
                </a:extLst>
              </p:cNvPr>
              <p:cNvSpPr/>
              <p:nvPr/>
            </p:nvSpPr>
            <p:spPr>
              <a:xfrm>
                <a:off x="1948375" y="3602185"/>
                <a:ext cx="577272" cy="577272"/>
              </a:xfrm>
              <a:prstGeom prst="ellipse">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F7C002A-85B5-0E4A-9E12-7D48A81F9094}"/>
                  </a:ext>
                </a:extLst>
              </p:cNvPr>
              <p:cNvSpPr txBox="1"/>
              <p:nvPr/>
            </p:nvSpPr>
            <p:spPr>
              <a:xfrm>
                <a:off x="2002061" y="3652294"/>
                <a:ext cx="508001" cy="477054"/>
              </a:xfrm>
              <a:prstGeom prst="rect">
                <a:avLst/>
              </a:prstGeom>
              <a:noFill/>
            </p:spPr>
            <p:txBody>
              <a:bodyPr wrap="square" rtlCol="0">
                <a:spAutoFit/>
              </a:bodyPr>
              <a:lstStyle/>
              <a:p>
                <a:pPr algn="ctr"/>
                <a:r>
                  <a:rPr lang="en-US" sz="2500" b="1" dirty="0" err="1">
                    <a:solidFill>
                      <a:srgbClr val="FFFFFF"/>
                    </a:solidFill>
                  </a:rPr>
                  <a:t>C</a:t>
                </a:r>
              </a:p>
            </p:txBody>
          </p:sp>
        </p:grpSp>
      </p:grpSp>
    </p:spTree>
    <p:extLst>
      <p:ext uri="{BB962C8B-B14F-4D97-AF65-F5344CB8AC3E}">
        <p14:creationId xmlns:p14="http://schemas.microsoft.com/office/powerpoint/2010/main" val="1537094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Tom’s Custom Mapping Spreadsheet</a:t>
            </a:r>
          </a:p>
        </p:txBody>
      </p:sp>
      <p:sp>
        <p:nvSpPr>
          <p:cNvPr id="6" name="Content Placeholder 5"/>
          <p:cNvSpPr>
            <a:spLocks noGrp="1"/>
          </p:cNvSpPr>
          <p:nvPr>
            <p:ph sz="quarter" idx="11"/>
          </p:nvPr>
        </p:nvSpPr>
        <p:spPr>
          <a:xfrm>
            <a:off x="384710" y="1691975"/>
            <a:ext cx="10283291" cy="4193009"/>
          </a:xfrm>
        </p:spPr>
        <p:txBody>
          <a:bodyPr>
            <a:normAutofit fontScale="92500"/>
          </a:bodyPr>
          <a:lstStyle/>
          <a:p>
            <a:pPr marL="457200" indent="-398463">
              <a:spcBef>
                <a:spcPts val="600"/>
              </a:spcBef>
              <a:spcAft>
                <a:spcPts val="1200"/>
              </a:spcAft>
            </a:pPr>
            <a:r>
              <a:rPr lang="en-US" dirty="0">
                <a:solidFill>
                  <a:srgbClr val="000000"/>
                </a:solidFill>
              </a:rPr>
              <a:t>Has evolved over time</a:t>
            </a:r>
          </a:p>
          <a:p>
            <a:pPr marL="457200" indent="-398463">
              <a:spcBef>
                <a:spcPts val="600"/>
              </a:spcBef>
              <a:spcAft>
                <a:spcPts val="1200"/>
              </a:spcAft>
            </a:pPr>
            <a:r>
              <a:rPr lang="en-US" dirty="0">
                <a:solidFill>
                  <a:srgbClr val="000000"/>
                </a:solidFill>
              </a:rPr>
              <a:t>Contains all the info needed to make schemas</a:t>
            </a:r>
          </a:p>
          <a:p>
            <a:pPr marL="457200" indent="-398463">
              <a:spcBef>
                <a:spcPts val="600"/>
              </a:spcBef>
              <a:spcAft>
                <a:spcPts val="1200"/>
              </a:spcAft>
            </a:pPr>
            <a:r>
              <a:rPr lang="en-US" dirty="0">
                <a:solidFill>
                  <a:srgbClr val="000000"/>
                </a:solidFill>
              </a:rPr>
              <a:t>Not as overwhelming as the NIEM Mapping Template</a:t>
            </a:r>
          </a:p>
          <a:p>
            <a:pPr marL="457200" indent="-398463">
              <a:spcBef>
                <a:spcPts val="600"/>
              </a:spcBef>
              <a:spcAft>
                <a:spcPts val="1200"/>
              </a:spcAft>
            </a:pPr>
            <a:r>
              <a:rPr lang="en-US" dirty="0">
                <a:solidFill>
                  <a:srgbClr val="000000"/>
                </a:solidFill>
              </a:rPr>
              <a:t>Works with in-progress secret tools</a:t>
            </a:r>
          </a:p>
          <a:p>
            <a:pPr marL="457200" indent="-398463">
              <a:spcBef>
                <a:spcPts val="600"/>
              </a:spcBef>
              <a:spcAft>
                <a:spcPts val="1200"/>
              </a:spcAft>
            </a:pPr>
            <a:r>
              <a:rPr lang="en-US" dirty="0">
                <a:solidFill>
                  <a:srgbClr val="000000"/>
                </a:solidFill>
              </a:rPr>
              <a:t>You can make your own custom one</a:t>
            </a:r>
          </a:p>
          <a:p>
            <a:pPr marL="857250" lvl="1" indent="-398463">
              <a:spcBef>
                <a:spcPts val="600"/>
              </a:spcBef>
              <a:spcAft>
                <a:spcPts val="1200"/>
              </a:spcAft>
            </a:pPr>
            <a:r>
              <a:rPr lang="en-US" dirty="0">
                <a:solidFill>
                  <a:srgbClr val="000000"/>
                </a:solidFill>
              </a:rPr>
              <a:t>The IEPD Spec doesn’t specify a required format, by design</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45107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Mapping</a:t>
            </a:r>
          </a:p>
          <a:p>
            <a:pPr marL="1257300" lvl="2" indent="-398463">
              <a:spcBef>
                <a:spcPts val="600"/>
              </a:spcBef>
              <a:spcAft>
                <a:spcPts val="1200"/>
              </a:spcAft>
            </a:pPr>
            <a:r>
              <a:rPr lang="en-US" dirty="0">
                <a:solidFill>
                  <a:srgbClr val="000000"/>
                </a:solidFill>
              </a:rPr>
              <a:t>Intro to Mapping</a:t>
            </a:r>
          </a:p>
          <a:p>
            <a:pPr marL="1257300" lvl="2" indent="-398463">
              <a:spcBef>
                <a:spcPts val="600"/>
              </a:spcBef>
              <a:spcAft>
                <a:spcPts val="1200"/>
              </a:spcAft>
            </a:pPr>
            <a:r>
              <a:rPr lang="en-US" dirty="0">
                <a:solidFill>
                  <a:srgbClr val="000000"/>
                </a:solidFill>
              </a:rPr>
              <a:t>Mapping to Existing Objects</a:t>
            </a:r>
          </a:p>
          <a:p>
            <a:pPr marL="1257300" lvl="2" indent="-398463">
              <a:spcBef>
                <a:spcPts val="600"/>
              </a:spcBef>
              <a:spcAft>
                <a:spcPts val="1200"/>
              </a:spcAft>
            </a:pPr>
            <a:r>
              <a:rPr lang="en-US" dirty="0">
                <a:solidFill>
                  <a:srgbClr val="000000"/>
                </a:solidFill>
              </a:rPr>
              <a:t>Creating New Objects</a:t>
            </a:r>
          </a:p>
          <a:p>
            <a:pPr marL="1257300" lvl="2" indent="-398463">
              <a:spcBef>
                <a:spcPts val="600"/>
              </a:spcBef>
              <a:spcAft>
                <a:spcPts val="1200"/>
              </a:spcAft>
            </a:pPr>
            <a:r>
              <a:rPr lang="en-US" dirty="0">
                <a:solidFill>
                  <a:srgbClr val="000000"/>
                </a:solidFill>
              </a:rPr>
              <a:t>External Standards</a:t>
            </a:r>
          </a:p>
        </p:txBody>
      </p:sp>
    </p:spTree>
    <p:extLst>
      <p:ext uri="{BB962C8B-B14F-4D97-AF65-F5344CB8AC3E}">
        <p14:creationId xmlns:p14="http://schemas.microsoft.com/office/powerpoint/2010/main" val="402362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Tools</a:t>
            </a:r>
          </a:p>
          <a:p>
            <a:pPr marL="857250" lvl="1"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rPr>
              <a:t>NIEM Schemas</a:t>
            </a:r>
          </a:p>
          <a:p>
            <a:pPr marL="857250" lvl="1" indent="-398463">
              <a:spcBef>
                <a:spcPts val="600"/>
              </a:spcBef>
              <a:spcAft>
                <a:spcPts val="1200"/>
              </a:spcAft>
            </a:pPr>
            <a:r>
              <a:rPr lang="en-US" dirty="0">
                <a:solidFill>
                  <a:srgbClr val="000000"/>
                </a:solidFill>
              </a:rPr>
              <a:t>Spreadsheet</a:t>
            </a:r>
          </a:p>
        </p:txBody>
      </p:sp>
    </p:spTree>
    <p:extLst>
      <p:ext uri="{BB962C8B-B14F-4D97-AF65-F5344CB8AC3E}">
        <p14:creationId xmlns:p14="http://schemas.microsoft.com/office/powerpoint/2010/main" val="4149241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Methods</a:t>
            </a:r>
          </a:p>
          <a:p>
            <a:pPr marL="857250" lvl="1" indent="-398463">
              <a:spcBef>
                <a:spcPts val="600"/>
              </a:spcBef>
              <a:spcAft>
                <a:spcPts val="1200"/>
              </a:spcAft>
            </a:pPr>
            <a:r>
              <a:rPr lang="en-US" dirty="0">
                <a:solidFill>
                  <a:srgbClr val="000000"/>
                </a:solidFill>
              </a:rPr>
              <a:t>Search for Terms</a:t>
            </a:r>
          </a:p>
          <a:p>
            <a:pPr marL="1257300" lvl="2" indent="-398463">
              <a:spcBef>
                <a:spcPts val="600"/>
              </a:spcBef>
              <a:spcAft>
                <a:spcPts val="1200"/>
              </a:spcAft>
            </a:pPr>
            <a:r>
              <a:rPr lang="en-US" dirty="0">
                <a:solidFill>
                  <a:srgbClr val="000000"/>
                </a:solidFill>
              </a:rPr>
              <a:t>Simple vs Advanced</a:t>
            </a:r>
          </a:p>
          <a:p>
            <a:pPr marL="857250" lvl="1" indent="-398463">
              <a:spcBef>
                <a:spcPts val="600"/>
              </a:spcBef>
              <a:spcAft>
                <a:spcPts val="1200"/>
              </a:spcAft>
            </a:pPr>
            <a:r>
              <a:rPr lang="en-US" dirty="0">
                <a:solidFill>
                  <a:srgbClr val="000000"/>
                </a:solidFill>
              </a:rPr>
              <a:t>Search for Synonyms</a:t>
            </a:r>
          </a:p>
          <a:p>
            <a:pPr marL="857250" lvl="1" indent="-398463">
              <a:spcBef>
                <a:spcPts val="600"/>
              </a:spcBef>
              <a:spcAft>
                <a:spcPts val="1200"/>
              </a:spcAft>
            </a:pPr>
            <a:r>
              <a:rPr lang="en-US" dirty="0">
                <a:solidFill>
                  <a:srgbClr val="000000"/>
                </a:solidFill>
              </a:rPr>
              <a:t>Search for Word Roots</a:t>
            </a:r>
          </a:p>
          <a:p>
            <a:pPr marL="857250" lvl="1" indent="-398463">
              <a:spcBef>
                <a:spcPts val="600"/>
              </a:spcBef>
              <a:spcAft>
                <a:spcPts val="1200"/>
              </a:spcAft>
            </a:pPr>
            <a:r>
              <a:rPr lang="en-US" dirty="0">
                <a:solidFill>
                  <a:srgbClr val="000000"/>
                </a:solidFill>
              </a:rPr>
              <a:t>Search for Containers</a:t>
            </a:r>
          </a:p>
          <a:p>
            <a:pPr marL="857250" lvl="1" indent="-398463">
              <a:spcBef>
                <a:spcPts val="600"/>
              </a:spcBef>
              <a:spcAft>
                <a:spcPts val="1200"/>
              </a:spcAft>
            </a:pPr>
            <a:r>
              <a:rPr lang="en-US" dirty="0">
                <a:solidFill>
                  <a:srgbClr val="000000"/>
                </a:solidFill>
              </a:rPr>
              <a:t>Search for Properties</a:t>
            </a:r>
          </a:p>
        </p:txBody>
      </p:sp>
    </p:spTree>
    <p:extLst>
      <p:ext uri="{BB962C8B-B14F-4D97-AF65-F5344CB8AC3E}">
        <p14:creationId xmlns:p14="http://schemas.microsoft.com/office/powerpoint/2010/main" val="2955429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Mapping to Existing NIEM Objects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XML Schema uses elements and types</a:t>
            </a:r>
          </a:p>
          <a:p>
            <a:pPr marL="457200" indent="-398463">
              <a:spcBef>
                <a:spcPts val="600"/>
              </a:spcBef>
              <a:spcAft>
                <a:spcPts val="1200"/>
              </a:spcAft>
            </a:pPr>
            <a:r>
              <a:rPr lang="en-US" dirty="0">
                <a:solidFill>
                  <a:srgbClr val="000000"/>
                </a:solidFill>
              </a:rPr>
              <a:t>What an element can hold us based on its type</a:t>
            </a:r>
          </a:p>
          <a:p>
            <a:pPr marL="457200" indent="-398463">
              <a:spcBef>
                <a:spcPts val="600"/>
              </a:spcBef>
              <a:spcAft>
                <a:spcPts val="1200"/>
              </a:spcAft>
            </a:pPr>
            <a:r>
              <a:rPr lang="en-US" dirty="0">
                <a:solidFill>
                  <a:srgbClr val="000000"/>
                </a:solidFill>
              </a:rPr>
              <a:t>What you are (your type) defines what you can hold</a:t>
            </a:r>
          </a:p>
        </p:txBody>
      </p:sp>
    </p:spTree>
    <p:extLst>
      <p:ext uri="{BB962C8B-B14F-4D97-AF65-F5344CB8AC3E}">
        <p14:creationId xmlns:p14="http://schemas.microsoft.com/office/powerpoint/2010/main" val="2711240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B45C9EB-C2ED-0B4F-963E-A1C6FE127304}"/>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09600" y="1631614"/>
            <a:ext cx="10972800" cy="4166272"/>
          </a:xfrm>
        </p:spPr>
      </p:pic>
    </p:spTree>
    <p:extLst>
      <p:ext uri="{BB962C8B-B14F-4D97-AF65-F5344CB8AC3E}">
        <p14:creationId xmlns:p14="http://schemas.microsoft.com/office/powerpoint/2010/main" val="3056245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4A5147F8-87A8-994F-980F-90EDE8D67A7F}"/>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43548" y="1492250"/>
            <a:ext cx="10904903" cy="4445000"/>
          </a:xfrm>
        </p:spPr>
      </p:pic>
    </p:spTree>
    <p:extLst>
      <p:ext uri="{BB962C8B-B14F-4D97-AF65-F5344CB8AC3E}">
        <p14:creationId xmlns:p14="http://schemas.microsoft.com/office/powerpoint/2010/main" val="272244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F0005B4-FBE2-0F46-82AF-64516B76069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778507" y="1492250"/>
            <a:ext cx="10634986" cy="4445000"/>
          </a:xfrm>
        </p:spPr>
      </p:pic>
    </p:spTree>
    <p:extLst>
      <p:ext uri="{BB962C8B-B14F-4D97-AF65-F5344CB8AC3E}">
        <p14:creationId xmlns:p14="http://schemas.microsoft.com/office/powerpoint/2010/main" val="1971651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DCA5269F-817C-1D4F-9A94-27A21AF416F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271415" y="1492250"/>
            <a:ext cx="9649170" cy="4445000"/>
          </a:xfrm>
        </p:spPr>
      </p:pic>
    </p:spTree>
    <p:extLst>
      <p:ext uri="{BB962C8B-B14F-4D97-AF65-F5344CB8AC3E}">
        <p14:creationId xmlns:p14="http://schemas.microsoft.com/office/powerpoint/2010/main" val="1991921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31680344-A575-8541-B10E-D90F26E5BC83}"/>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833803" y="1492250"/>
            <a:ext cx="8524393" cy="4445000"/>
          </a:xfrm>
        </p:spPr>
      </p:pic>
    </p:spTree>
    <p:extLst>
      <p:ext uri="{BB962C8B-B14F-4D97-AF65-F5344CB8AC3E}">
        <p14:creationId xmlns:p14="http://schemas.microsoft.com/office/powerpoint/2010/main" val="3414216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Native Properties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things will be easy to find</a:t>
            </a:r>
          </a:p>
          <a:p>
            <a:pPr marL="457200" indent="-398463">
              <a:spcBef>
                <a:spcPts val="600"/>
              </a:spcBef>
              <a:spcAft>
                <a:spcPts val="1200"/>
              </a:spcAft>
            </a:pPr>
            <a:r>
              <a:rPr lang="en-US" dirty="0">
                <a:solidFill>
                  <a:srgbClr val="000000"/>
                </a:solidFill>
              </a:rPr>
              <a:t>Will map directly to NIEM objects</a:t>
            </a:r>
          </a:p>
        </p:txBody>
      </p:sp>
    </p:spTree>
    <p:extLst>
      <p:ext uri="{BB962C8B-B14F-4D97-AF65-F5344CB8AC3E}">
        <p14:creationId xmlns:p14="http://schemas.microsoft.com/office/powerpoint/2010/main" val="2824500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Substitution Groups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Some concepts can be represented multiple ways</a:t>
            </a:r>
          </a:p>
          <a:p>
            <a:pPr marL="457200" indent="-398463">
              <a:spcBef>
                <a:spcPts val="600"/>
              </a:spcBef>
              <a:spcAft>
                <a:spcPts val="1200"/>
              </a:spcAft>
            </a:pPr>
            <a:r>
              <a:rPr lang="en-US" dirty="0">
                <a:solidFill>
                  <a:srgbClr val="000000"/>
                </a:solidFill>
              </a:rPr>
              <a:t>Text / code combinations are common</a:t>
            </a:r>
          </a:p>
          <a:p>
            <a:pPr marL="457200" indent="-398463">
              <a:spcBef>
                <a:spcPts val="600"/>
              </a:spcBef>
              <a:spcAft>
                <a:spcPts val="1200"/>
              </a:spcAft>
            </a:pPr>
            <a:r>
              <a:rPr lang="en-US" dirty="0">
                <a:solidFill>
                  <a:srgbClr val="000000"/>
                </a:solidFill>
              </a:rPr>
              <a:t>Date can be a date, datetime, or a range</a:t>
            </a:r>
          </a:p>
          <a:p>
            <a:pPr marL="457200" indent="-398463">
              <a:spcBef>
                <a:spcPts val="600"/>
              </a:spcBef>
              <a:spcAft>
                <a:spcPts val="1200"/>
              </a:spcAft>
            </a:pPr>
            <a:r>
              <a:rPr lang="en-US" dirty="0">
                <a:solidFill>
                  <a:srgbClr val="000000"/>
                </a:solidFill>
              </a:rPr>
              <a:t>NIEM uses substitution groups to support both:</a:t>
            </a:r>
          </a:p>
          <a:p>
            <a:pPr marL="857250" lvl="1" indent="-398463">
              <a:spcBef>
                <a:spcPts val="600"/>
              </a:spcBef>
              <a:spcAft>
                <a:spcPts val="1200"/>
              </a:spcAft>
            </a:pPr>
            <a:r>
              <a:rPr lang="en-US" dirty="0">
                <a:solidFill>
                  <a:srgbClr val="000000"/>
                </a:solidFill>
              </a:rPr>
              <a:t>The single concept, and</a:t>
            </a:r>
          </a:p>
          <a:p>
            <a:pPr marL="857250" lvl="1" indent="-398463">
              <a:spcBef>
                <a:spcPts val="600"/>
              </a:spcBef>
              <a:spcAft>
                <a:spcPts val="1200"/>
              </a:spcAft>
            </a:pPr>
            <a:r>
              <a:rPr lang="en-US" dirty="0">
                <a:solidFill>
                  <a:srgbClr val="000000"/>
                </a:solidFill>
              </a:rPr>
              <a:t>Multiple representations of that concept</a:t>
            </a:r>
          </a:p>
        </p:txBody>
      </p:sp>
    </p:spTree>
    <p:extLst>
      <p:ext uri="{BB962C8B-B14F-4D97-AF65-F5344CB8AC3E}">
        <p14:creationId xmlns:p14="http://schemas.microsoft.com/office/powerpoint/2010/main" val="340690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Creating and Validating Schemas</a:t>
            </a:r>
          </a:p>
          <a:p>
            <a:pPr marL="857250" lvl="1" indent="-398463">
              <a:spcBef>
                <a:spcPts val="600"/>
              </a:spcBef>
              <a:spcAft>
                <a:spcPts val="1200"/>
              </a:spcAft>
            </a:pPr>
            <a:r>
              <a:rPr lang="en-US" dirty="0">
                <a:solidFill>
                  <a:srgbClr val="000000"/>
                </a:solidFill>
              </a:rPr>
              <a:t>Assembly</a:t>
            </a:r>
          </a:p>
          <a:p>
            <a:pPr marL="857250" lvl="1" indent="-398463">
              <a:spcBef>
                <a:spcPts val="600"/>
              </a:spcBef>
              <a:spcAft>
                <a:spcPts val="1200"/>
              </a:spcAft>
            </a:pPr>
            <a:r>
              <a:rPr lang="en-US" dirty="0">
                <a:solidFill>
                  <a:srgbClr val="000000"/>
                </a:solidFill>
              </a:rPr>
              <a:t>Publishing</a:t>
            </a:r>
          </a:p>
          <a:p>
            <a:pPr marL="857250" lvl="1" indent="-398463">
              <a:spcBef>
                <a:spcPts val="600"/>
              </a:spcBef>
              <a:spcAft>
                <a:spcPts val="1200"/>
              </a:spcAft>
            </a:pPr>
            <a:r>
              <a:rPr lang="en-US" dirty="0">
                <a:solidFill>
                  <a:srgbClr val="000000"/>
                </a:solidFill>
              </a:rPr>
              <a:t>Implementation</a:t>
            </a:r>
          </a:p>
          <a:p>
            <a:pPr marL="457200" indent="-398463">
              <a:spcBef>
                <a:spcPts val="600"/>
              </a:spcBef>
              <a:spcAft>
                <a:spcPts val="1200"/>
              </a:spcAft>
            </a:pPr>
            <a:r>
              <a:rPr lang="en-US" dirty="0">
                <a:solidFill>
                  <a:srgbClr val="000000"/>
                </a:solidFill>
              </a:rPr>
              <a:t>Resources</a:t>
            </a:r>
          </a:p>
        </p:txBody>
      </p:sp>
    </p:spTree>
    <p:extLst>
      <p:ext uri="{BB962C8B-B14F-4D97-AF65-F5344CB8AC3E}">
        <p14:creationId xmlns:p14="http://schemas.microsoft.com/office/powerpoint/2010/main" val="2125354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Namespaces</a:t>
            </a:r>
          </a:p>
        </p:txBody>
      </p:sp>
      <p:sp>
        <p:nvSpPr>
          <p:cNvPr id="8" name="Content Placeholder 7">
            <a:extLst>
              <a:ext uri="{FF2B5EF4-FFF2-40B4-BE49-F238E27FC236}">
                <a16:creationId xmlns:a16="http://schemas.microsoft.com/office/drawing/2014/main" id="{18FEB873-0437-7A4A-82B6-B92DDE471902}"/>
              </a:ext>
            </a:extLst>
          </p:cNvPr>
          <p:cNvSpPr>
            <a:spLocks noGrp="1"/>
          </p:cNvSpPr>
          <p:nvPr>
            <p:ph sz="quarter" idx="11"/>
          </p:nvPr>
        </p:nvSpPr>
        <p:spPr>
          <a:xfrm>
            <a:off x="609600" y="942147"/>
            <a:ext cx="10972800" cy="1839153"/>
          </a:xfrm>
        </p:spPr>
        <p:txBody>
          <a:bodyPr/>
          <a:lstStyle/>
          <a:p>
            <a:r>
              <a:rPr lang="en-US" dirty="0">
                <a:solidFill>
                  <a:srgbClr val="002060"/>
                </a:solidFill>
              </a:rPr>
              <a:t>Namespaces organize elements by context</a:t>
            </a:r>
          </a:p>
          <a:p>
            <a:r>
              <a:rPr lang="en-US" dirty="0">
                <a:solidFill>
                  <a:srgbClr val="002060"/>
                </a:solidFill>
              </a:rPr>
              <a:t>Identified by prefix, a nickname for the namespace</a:t>
            </a:r>
          </a:p>
          <a:p>
            <a:r>
              <a:rPr lang="en-US" dirty="0">
                <a:solidFill>
                  <a:srgbClr val="002060"/>
                </a:solidFill>
              </a:rPr>
              <a:t>NIEM governance is organized along these lines</a:t>
            </a:r>
          </a:p>
          <a:p>
            <a:endParaRPr lang="en-US" dirty="0">
              <a:solidFill>
                <a:srgbClr val="002060"/>
              </a:solidFill>
            </a:endParaRPr>
          </a:p>
        </p:txBody>
      </p:sp>
      <p:pic>
        <p:nvPicPr>
          <p:cNvPr id="10" name="Picture 9" descr="Diagram&#10;&#10;Description automatically generated">
            <a:extLst>
              <a:ext uri="{FF2B5EF4-FFF2-40B4-BE49-F238E27FC236}">
                <a16:creationId xmlns:a16="http://schemas.microsoft.com/office/drawing/2014/main" id="{A7E9EB82-64C2-F14A-818C-AEEDAA30B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13990"/>
            <a:ext cx="11430000" cy="4203700"/>
          </a:xfrm>
          <a:prstGeom prst="rect">
            <a:avLst/>
          </a:prstGeom>
        </p:spPr>
      </p:pic>
    </p:spTree>
    <p:extLst>
      <p:ext uri="{BB962C8B-B14F-4D97-AF65-F5344CB8AC3E}">
        <p14:creationId xmlns:p14="http://schemas.microsoft.com/office/powerpoint/2010/main" val="530807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Inherited Properties</a:t>
            </a:r>
          </a:p>
        </p:txBody>
      </p:sp>
      <p:sp>
        <p:nvSpPr>
          <p:cNvPr id="6" name="Content Placeholder 5"/>
          <p:cNvSpPr>
            <a:spLocks noGrp="1"/>
          </p:cNvSpPr>
          <p:nvPr>
            <p:ph sz="quarter" idx="11"/>
          </p:nvPr>
        </p:nvSpPr>
        <p:spPr>
          <a:xfrm>
            <a:off x="384710" y="1691976"/>
            <a:ext cx="10283291" cy="3754156"/>
          </a:xfrm>
        </p:spPr>
        <p:txBody>
          <a:bodyPr>
            <a:normAutofit fontScale="92500"/>
          </a:bodyPr>
          <a:lstStyle/>
          <a:p>
            <a:pPr marL="457200" indent="-398463">
              <a:spcBef>
                <a:spcPts val="600"/>
              </a:spcBef>
              <a:spcAft>
                <a:spcPts val="1200"/>
              </a:spcAft>
            </a:pPr>
            <a:r>
              <a:rPr lang="en-US" dirty="0">
                <a:solidFill>
                  <a:srgbClr val="000000"/>
                </a:solidFill>
              </a:rPr>
              <a:t>NIEM is a model, not a flat data dictionary</a:t>
            </a:r>
          </a:p>
          <a:p>
            <a:pPr marL="457200" indent="-398463">
              <a:spcBef>
                <a:spcPts val="600"/>
              </a:spcBef>
              <a:spcAft>
                <a:spcPts val="1200"/>
              </a:spcAft>
            </a:pPr>
            <a:r>
              <a:rPr lang="en-US" dirty="0">
                <a:solidFill>
                  <a:srgbClr val="000000"/>
                </a:solidFill>
              </a:rPr>
              <a:t>Some concepts don’t exist as elements using the terms for the concept</a:t>
            </a:r>
          </a:p>
          <a:p>
            <a:pPr marL="457200" indent="-398463">
              <a:spcBef>
                <a:spcPts val="600"/>
              </a:spcBef>
              <a:spcAft>
                <a:spcPts val="1200"/>
              </a:spcAft>
            </a:pPr>
            <a:r>
              <a:rPr lang="en-US" dirty="0">
                <a:solidFill>
                  <a:srgbClr val="000000"/>
                </a:solidFill>
              </a:rPr>
              <a:t>Instead, properties are inherited</a:t>
            </a:r>
          </a:p>
          <a:p>
            <a:pPr marL="457200" indent="-398463">
              <a:spcBef>
                <a:spcPts val="600"/>
              </a:spcBef>
              <a:spcAft>
                <a:spcPts val="1200"/>
              </a:spcAft>
            </a:pPr>
            <a:r>
              <a:rPr lang="en-US" dirty="0">
                <a:solidFill>
                  <a:srgbClr val="000000"/>
                </a:solidFill>
              </a:rPr>
              <a:t>There </a:t>
            </a:r>
            <a:r>
              <a:rPr lang="en-US" b="1" dirty="0">
                <a:solidFill>
                  <a:srgbClr val="000000"/>
                </a:solidFill>
              </a:rPr>
              <a:t>is no</a:t>
            </a:r>
            <a:r>
              <a:rPr lang="en-US" dirty="0">
                <a:solidFill>
                  <a:srgbClr val="000000"/>
                </a:solidFill>
              </a:rPr>
              <a:t> “Crash Date” in NIEM</a:t>
            </a:r>
          </a:p>
          <a:p>
            <a:pPr marL="857250" lvl="1" indent="-398463">
              <a:spcBef>
                <a:spcPts val="600"/>
              </a:spcBef>
              <a:spcAft>
                <a:spcPts val="1200"/>
              </a:spcAft>
            </a:pPr>
            <a:r>
              <a:rPr lang="en-US" dirty="0">
                <a:solidFill>
                  <a:srgbClr val="000000"/>
                </a:solidFill>
              </a:rPr>
              <a:t>There </a:t>
            </a:r>
            <a:r>
              <a:rPr lang="en-US" b="1" dirty="0">
                <a:solidFill>
                  <a:srgbClr val="000000"/>
                </a:solidFill>
              </a:rPr>
              <a:t>is</a:t>
            </a:r>
            <a:r>
              <a:rPr lang="en-US" dirty="0">
                <a:solidFill>
                  <a:srgbClr val="000000"/>
                </a:solidFill>
              </a:rPr>
              <a:t> an Activity Date which can be inside a Crash object</a:t>
            </a:r>
            <a:endParaRPr lang="en-US" b="1" dirty="0">
              <a:solidFill>
                <a:srgbClr val="000000"/>
              </a:solidFill>
            </a:endParaRPr>
          </a:p>
        </p:txBody>
      </p:sp>
    </p:spTree>
    <p:extLst>
      <p:ext uri="{BB962C8B-B14F-4D97-AF65-F5344CB8AC3E}">
        <p14:creationId xmlns:p14="http://schemas.microsoft.com/office/powerpoint/2010/main" val="2079439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Code Tables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Codes help ensure accurate information</a:t>
            </a:r>
          </a:p>
          <a:p>
            <a:pPr marL="457200" indent="-398463">
              <a:spcBef>
                <a:spcPts val="600"/>
              </a:spcBef>
              <a:spcAft>
                <a:spcPts val="1200"/>
              </a:spcAft>
            </a:pPr>
            <a:r>
              <a:rPr lang="en-US" dirty="0">
                <a:solidFill>
                  <a:srgbClr val="000000"/>
                </a:solidFill>
              </a:rPr>
              <a:t>Codes are, essentially, strings, simple data</a:t>
            </a:r>
          </a:p>
          <a:p>
            <a:pPr marL="457200" indent="-398463">
              <a:spcBef>
                <a:spcPts val="600"/>
              </a:spcBef>
              <a:spcAft>
                <a:spcPts val="1200"/>
              </a:spcAft>
            </a:pPr>
            <a:r>
              <a:rPr lang="en-US" dirty="0">
                <a:solidFill>
                  <a:srgbClr val="000000"/>
                </a:solidFill>
              </a:rPr>
              <a:t>NIEM wraps them in a complex type in order to apply some attributes needed for infrastructure</a:t>
            </a:r>
          </a:p>
          <a:p>
            <a:pPr marL="857250" lvl="1" indent="-398463">
              <a:spcBef>
                <a:spcPts val="600"/>
              </a:spcBef>
              <a:spcAft>
                <a:spcPts val="1200"/>
              </a:spcAft>
            </a:pPr>
            <a:r>
              <a:rPr lang="en-US" dirty="0">
                <a:solidFill>
                  <a:srgbClr val="000000"/>
                </a:solidFill>
              </a:rPr>
              <a:t>Which we will need in the next section…</a:t>
            </a:r>
          </a:p>
        </p:txBody>
      </p:sp>
    </p:spTree>
    <p:extLst>
      <p:ext uri="{BB962C8B-B14F-4D97-AF65-F5344CB8AC3E}">
        <p14:creationId xmlns:p14="http://schemas.microsoft.com/office/powerpoint/2010/main" val="3629490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Linking Things Together</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NIEM is relational in many senses</a:t>
            </a:r>
          </a:p>
          <a:p>
            <a:pPr marL="457200" indent="-398463">
              <a:spcBef>
                <a:spcPts val="600"/>
              </a:spcBef>
              <a:spcAft>
                <a:spcPts val="1200"/>
              </a:spcAft>
            </a:pPr>
            <a:r>
              <a:rPr lang="en-US" dirty="0">
                <a:solidFill>
                  <a:srgbClr val="000000"/>
                </a:solidFill>
              </a:rPr>
              <a:t>Objects can refer to each other across an XML hierarchy</a:t>
            </a:r>
          </a:p>
          <a:p>
            <a:pPr marL="457200" indent="-398463">
              <a:spcBef>
                <a:spcPts val="600"/>
              </a:spcBef>
              <a:spcAft>
                <a:spcPts val="1200"/>
              </a:spcAft>
            </a:pPr>
            <a:r>
              <a:rPr lang="en-US" dirty="0">
                <a:solidFill>
                  <a:srgbClr val="000000"/>
                </a:solidFill>
              </a:rPr>
              <a:t>Allows NIEM to represent real world, many-to-many relationships</a:t>
            </a:r>
          </a:p>
          <a:p>
            <a:pPr marL="457200" indent="-398463">
              <a:spcBef>
                <a:spcPts val="600"/>
              </a:spcBef>
              <a:spcAft>
                <a:spcPts val="1200"/>
              </a:spcAft>
            </a:pPr>
            <a:r>
              <a:rPr lang="en-US" dirty="0">
                <a:solidFill>
                  <a:srgbClr val="000000"/>
                </a:solidFill>
              </a:rPr>
              <a:t>“structures” namespace provides the infrastructure</a:t>
            </a:r>
          </a:p>
        </p:txBody>
      </p:sp>
    </p:spTree>
    <p:extLst>
      <p:ext uri="{BB962C8B-B14F-4D97-AF65-F5344CB8AC3E}">
        <p14:creationId xmlns:p14="http://schemas.microsoft.com/office/powerpoint/2010/main" val="1554251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Structural “Layers”</a:t>
            </a:r>
          </a:p>
        </p:txBody>
      </p:sp>
      <p:pic>
        <p:nvPicPr>
          <p:cNvPr id="7" name="Content Placeholder 6" descr="Graphical user interface&#10;&#10;Description automatically generated">
            <a:extLst>
              <a:ext uri="{FF2B5EF4-FFF2-40B4-BE49-F238E27FC236}">
                <a16:creationId xmlns:a16="http://schemas.microsoft.com/office/drawing/2014/main" id="{2DA4F31E-96B8-6D49-8CE1-ADC9F4FF05F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514600" y="1045709"/>
            <a:ext cx="8189023" cy="5926591"/>
          </a:xfrm>
        </p:spPr>
      </p:pic>
    </p:spTree>
    <p:extLst>
      <p:ext uri="{BB962C8B-B14F-4D97-AF65-F5344CB8AC3E}">
        <p14:creationId xmlns:p14="http://schemas.microsoft.com/office/powerpoint/2010/main" val="1993988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Referencing</a:t>
            </a:r>
          </a:p>
        </p:txBody>
      </p:sp>
      <p:sp>
        <p:nvSpPr>
          <p:cNvPr id="6" name="Content Placeholder 5"/>
          <p:cNvSpPr>
            <a:spLocks noGrp="1"/>
          </p:cNvSpPr>
          <p:nvPr>
            <p:ph sz="quarter" idx="11"/>
          </p:nvPr>
        </p:nvSpPr>
        <p:spPr>
          <a:xfrm>
            <a:off x="384710" y="1691976"/>
            <a:ext cx="10283291" cy="4150024"/>
          </a:xfrm>
        </p:spPr>
        <p:txBody>
          <a:bodyPr>
            <a:normAutofit fontScale="77500" lnSpcReduction="20000"/>
          </a:bodyPr>
          <a:lstStyle/>
          <a:p>
            <a:pPr marL="457200" indent="-398463">
              <a:spcBef>
                <a:spcPts val="600"/>
              </a:spcBef>
              <a:spcAft>
                <a:spcPts val="1200"/>
              </a:spcAft>
            </a:pPr>
            <a:r>
              <a:rPr lang="en-US" dirty="0">
                <a:solidFill>
                  <a:srgbClr val="000000"/>
                </a:solidFill>
              </a:rPr>
              <a:t>NIEM lets you assign unique IDs to object</a:t>
            </a:r>
          </a:p>
          <a:p>
            <a:pPr marL="457200" indent="-398463">
              <a:spcBef>
                <a:spcPts val="600"/>
              </a:spcBef>
              <a:spcAft>
                <a:spcPts val="1200"/>
              </a:spcAft>
            </a:pPr>
            <a:r>
              <a:rPr lang="en-US" dirty="0">
                <a:solidFill>
                  <a:srgbClr val="000000"/>
                </a:solidFill>
              </a:rPr>
              <a:t>Other objects can then link to those objects by referencing the ID</a:t>
            </a:r>
          </a:p>
          <a:p>
            <a:pPr marL="457200" indent="-398463">
              <a:spcBef>
                <a:spcPts val="600"/>
              </a:spcBef>
              <a:spcAft>
                <a:spcPts val="1200"/>
              </a:spcAft>
            </a:pPr>
            <a:r>
              <a:rPr lang="en-US" dirty="0">
                <a:solidFill>
                  <a:srgbClr val="000000"/>
                </a:solidFill>
              </a:rPr>
              <a:t>Everything in NIEM can have attributes for this:</a:t>
            </a:r>
          </a:p>
          <a:p>
            <a:pPr marL="857250" lvl="1" indent="-398463">
              <a:spcBef>
                <a:spcPts val="600"/>
              </a:spcBef>
              <a:spcAft>
                <a:spcPts val="1200"/>
              </a:spcAft>
            </a:pPr>
            <a:r>
              <a:rPr lang="en-US" dirty="0">
                <a:solidFill>
                  <a:srgbClr val="000000"/>
                </a:solidFill>
              </a:rPr>
              <a:t>id</a:t>
            </a:r>
          </a:p>
          <a:p>
            <a:pPr marL="857250" lvl="1" indent="-398463">
              <a:spcBef>
                <a:spcPts val="600"/>
              </a:spcBef>
              <a:spcAft>
                <a:spcPts val="1200"/>
              </a:spcAft>
            </a:pPr>
            <a:r>
              <a:rPr lang="en-US" dirty="0">
                <a:solidFill>
                  <a:srgbClr val="000000"/>
                </a:solidFill>
              </a:rPr>
              <a:t>ref</a:t>
            </a:r>
          </a:p>
          <a:p>
            <a:pPr marL="857250" lvl="1" indent="-398463">
              <a:spcBef>
                <a:spcPts val="600"/>
              </a:spcBef>
              <a:spcAft>
                <a:spcPts val="1200"/>
              </a:spcAft>
            </a:pPr>
            <a:r>
              <a:rPr lang="en-US" dirty="0">
                <a:solidFill>
                  <a:srgbClr val="000000"/>
                </a:solidFill>
              </a:rPr>
              <a:t>metadata</a:t>
            </a:r>
          </a:p>
          <a:p>
            <a:pPr marL="457200" indent="-398463">
              <a:spcBef>
                <a:spcPts val="600"/>
              </a:spcBef>
              <a:spcAft>
                <a:spcPts val="1200"/>
              </a:spcAft>
            </a:pPr>
            <a:r>
              <a:rPr lang="en-US" dirty="0">
                <a:solidFill>
                  <a:srgbClr val="000000"/>
                </a:solidFill>
              </a:rPr>
              <a:t>These leverage built-in XML Schema attributes ID, IDREF, and IDREFS</a:t>
            </a:r>
          </a:p>
        </p:txBody>
      </p:sp>
    </p:spTree>
    <p:extLst>
      <p:ext uri="{BB962C8B-B14F-4D97-AF65-F5344CB8AC3E}">
        <p14:creationId xmlns:p14="http://schemas.microsoft.com/office/powerpoint/2010/main" val="4104777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Associations</a:t>
            </a:r>
          </a:p>
        </p:txBody>
      </p:sp>
      <p:pic>
        <p:nvPicPr>
          <p:cNvPr id="7" name="Picture 6" descr="Diagram&#10;&#10;Description automatically generated with medium confidence">
            <a:extLst>
              <a:ext uri="{FF2B5EF4-FFF2-40B4-BE49-F238E27FC236}">
                <a16:creationId xmlns:a16="http://schemas.microsoft.com/office/drawing/2014/main" id="{BA12C2F0-A770-3B46-8A72-28AA251B8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286148"/>
            <a:ext cx="7429500" cy="6032500"/>
          </a:xfrm>
          <a:prstGeom prst="rect">
            <a:avLst/>
          </a:prstGeom>
        </p:spPr>
      </p:pic>
      <p:sp>
        <p:nvSpPr>
          <p:cNvPr id="9" name="Content Placeholder 8">
            <a:extLst>
              <a:ext uri="{FF2B5EF4-FFF2-40B4-BE49-F238E27FC236}">
                <a16:creationId xmlns:a16="http://schemas.microsoft.com/office/drawing/2014/main" id="{6C46BB3B-98AB-6D4B-82BB-AD4ECB34CACB}"/>
              </a:ext>
            </a:extLst>
          </p:cNvPr>
          <p:cNvSpPr>
            <a:spLocks noGrp="1"/>
          </p:cNvSpPr>
          <p:nvPr>
            <p:ph sz="quarter" idx="11"/>
          </p:nvPr>
        </p:nvSpPr>
        <p:spPr>
          <a:xfrm>
            <a:off x="609600" y="1492250"/>
            <a:ext cx="3302977" cy="4445000"/>
          </a:xfrm>
        </p:spPr>
        <p:txBody>
          <a:bodyPr>
            <a:normAutofit fontScale="92500"/>
          </a:bodyPr>
          <a:lstStyle/>
          <a:p>
            <a:r>
              <a:rPr lang="en-US" dirty="0">
                <a:solidFill>
                  <a:srgbClr val="002060"/>
                </a:solidFill>
              </a:rPr>
              <a:t>Relationships can be comple</a:t>
            </a:r>
            <a:r>
              <a:rPr lang="en-US" dirty="0">
                <a:solidFill>
                  <a:schemeClr val="tx2"/>
                </a:solidFill>
              </a:rPr>
              <a:t>x</a:t>
            </a:r>
          </a:p>
          <a:p>
            <a:r>
              <a:rPr lang="en-US" dirty="0">
                <a:solidFill>
                  <a:schemeClr val="tx2"/>
                </a:solidFill>
              </a:rPr>
              <a:t>NIEM provides powerful Association objects</a:t>
            </a:r>
          </a:p>
          <a:p>
            <a:r>
              <a:rPr lang="en-US" dirty="0">
                <a:solidFill>
                  <a:schemeClr val="tx2"/>
                </a:solidFill>
              </a:rPr>
              <a:t>Tradeoff can be implementation complexity</a:t>
            </a:r>
          </a:p>
          <a:p>
            <a:endParaRPr lang="en-US" dirty="0">
              <a:solidFill>
                <a:schemeClr val="tx2"/>
              </a:solidFill>
            </a:endParaRPr>
          </a:p>
        </p:txBody>
      </p:sp>
    </p:spTree>
    <p:extLst>
      <p:ext uri="{BB962C8B-B14F-4D97-AF65-F5344CB8AC3E}">
        <p14:creationId xmlns:p14="http://schemas.microsoft.com/office/powerpoint/2010/main" val="3419490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Associations</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Associations link objects together</a:t>
            </a:r>
          </a:p>
          <a:p>
            <a:pPr marL="857250" lvl="1" indent="-398463">
              <a:spcBef>
                <a:spcPts val="600"/>
              </a:spcBef>
              <a:spcAft>
                <a:spcPts val="1200"/>
              </a:spcAft>
            </a:pPr>
            <a:r>
              <a:rPr lang="en-US" dirty="0">
                <a:solidFill>
                  <a:srgbClr val="000000"/>
                </a:solidFill>
              </a:rPr>
              <a:t>Associations reference the associated objects</a:t>
            </a:r>
          </a:p>
          <a:p>
            <a:pPr marL="857250" lvl="1" indent="-398463">
              <a:spcBef>
                <a:spcPts val="600"/>
              </a:spcBef>
              <a:spcAft>
                <a:spcPts val="1200"/>
              </a:spcAft>
            </a:pPr>
            <a:r>
              <a:rPr lang="en-US" dirty="0">
                <a:solidFill>
                  <a:srgbClr val="000000"/>
                </a:solidFill>
              </a:rPr>
              <a:t>Can link to multiple objects</a:t>
            </a:r>
          </a:p>
          <a:p>
            <a:pPr marL="857250" lvl="1" indent="-398463">
              <a:spcBef>
                <a:spcPts val="600"/>
              </a:spcBef>
              <a:spcAft>
                <a:spcPts val="1200"/>
              </a:spcAft>
            </a:pPr>
            <a:r>
              <a:rPr lang="en-US" dirty="0">
                <a:solidFill>
                  <a:srgbClr val="000000"/>
                </a:solidFill>
              </a:rPr>
              <a:t>Can thus form many-to-many relationships between them</a:t>
            </a:r>
          </a:p>
          <a:p>
            <a:pPr marL="457200" indent="-398463">
              <a:spcBef>
                <a:spcPts val="600"/>
              </a:spcBef>
              <a:spcAft>
                <a:spcPts val="1200"/>
              </a:spcAft>
            </a:pPr>
            <a:r>
              <a:rPr lang="en-US" dirty="0">
                <a:solidFill>
                  <a:srgbClr val="000000"/>
                </a:solidFill>
              </a:rPr>
              <a:t>Associations also hold information about the association itself</a:t>
            </a:r>
          </a:p>
          <a:p>
            <a:pPr marL="857250" lvl="1" indent="-398463">
              <a:spcBef>
                <a:spcPts val="600"/>
              </a:spcBef>
              <a:spcAft>
                <a:spcPts val="1200"/>
              </a:spcAft>
            </a:pPr>
            <a:r>
              <a:rPr lang="en-US" dirty="0">
                <a:solidFill>
                  <a:srgbClr val="000000"/>
                </a:solidFill>
              </a:rPr>
              <a:t>Date or Date Range is a common example</a:t>
            </a:r>
          </a:p>
          <a:p>
            <a:pPr marL="457200" indent="-398463">
              <a:spcBef>
                <a:spcPts val="600"/>
              </a:spcBef>
              <a:spcAft>
                <a:spcPts val="1200"/>
              </a:spcAft>
            </a:pPr>
            <a:r>
              <a:rPr lang="en-US" dirty="0">
                <a:solidFill>
                  <a:srgbClr val="000000"/>
                </a:solidFill>
              </a:rPr>
              <a:t>Associations can also just include them, if applicable</a:t>
            </a:r>
          </a:p>
        </p:txBody>
      </p:sp>
    </p:spTree>
    <p:extLst>
      <p:ext uri="{BB962C8B-B14F-4D97-AF65-F5344CB8AC3E}">
        <p14:creationId xmlns:p14="http://schemas.microsoft.com/office/powerpoint/2010/main" val="336903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Modeling some objects as specialized things gets complicated</a:t>
            </a:r>
          </a:p>
          <a:p>
            <a:pPr marL="457200" indent="-398463">
              <a:spcBef>
                <a:spcPts val="600"/>
              </a:spcBef>
              <a:spcAft>
                <a:spcPts val="1200"/>
              </a:spcAft>
            </a:pPr>
            <a:r>
              <a:rPr lang="en-US" dirty="0">
                <a:solidFill>
                  <a:srgbClr val="000000"/>
                </a:solidFill>
              </a:rPr>
              <a:t>Roles are, well, roles that objects play</a:t>
            </a:r>
          </a:p>
          <a:p>
            <a:pPr marL="857250" lvl="1" indent="-398463">
              <a:spcBef>
                <a:spcPts val="600"/>
              </a:spcBef>
              <a:spcAft>
                <a:spcPts val="1200"/>
              </a:spcAft>
            </a:pPr>
            <a:r>
              <a:rPr lang="en-US" dirty="0">
                <a:solidFill>
                  <a:srgbClr val="000000"/>
                </a:solidFill>
              </a:rPr>
              <a:t>People, organizations, items</a:t>
            </a:r>
          </a:p>
          <a:p>
            <a:pPr marL="457200" indent="-398463">
              <a:spcBef>
                <a:spcPts val="600"/>
              </a:spcBef>
              <a:spcAft>
                <a:spcPts val="1200"/>
              </a:spcAft>
            </a:pPr>
            <a:r>
              <a:rPr lang="en-US" dirty="0">
                <a:solidFill>
                  <a:srgbClr val="000000"/>
                </a:solidFill>
              </a:rPr>
              <a:t>Roles reference the objects playing the role</a:t>
            </a:r>
          </a:p>
          <a:p>
            <a:pPr marL="857250" lvl="1" indent="-398463">
              <a:spcBef>
                <a:spcPts val="600"/>
              </a:spcBef>
              <a:spcAft>
                <a:spcPts val="1200"/>
              </a:spcAft>
            </a:pPr>
            <a:r>
              <a:rPr lang="en-US" dirty="0">
                <a:solidFill>
                  <a:srgbClr val="000000"/>
                </a:solidFill>
              </a:rPr>
              <a:t>Objects can thus play multiple roles</a:t>
            </a:r>
          </a:p>
          <a:p>
            <a:pPr marL="457200" indent="-398463">
              <a:spcBef>
                <a:spcPts val="600"/>
              </a:spcBef>
              <a:spcAft>
                <a:spcPts val="1200"/>
              </a:spcAft>
            </a:pPr>
            <a:r>
              <a:rPr lang="en-US" dirty="0">
                <a:solidFill>
                  <a:srgbClr val="000000"/>
                </a:solidFill>
              </a:rPr>
              <a:t>Roles can also just include the object playing the role</a:t>
            </a:r>
          </a:p>
          <a:p>
            <a:pPr marL="457200" indent="-398463">
              <a:spcBef>
                <a:spcPts val="600"/>
              </a:spcBef>
              <a:spcAft>
                <a:spcPts val="1200"/>
              </a:spcAft>
            </a:pPr>
            <a:r>
              <a:rPr lang="en-US" dirty="0">
                <a:solidFill>
                  <a:srgbClr val="000000"/>
                </a:solidFill>
              </a:rPr>
              <a:t>Roles contain other information about the role</a:t>
            </a:r>
          </a:p>
        </p:txBody>
      </p:sp>
    </p:spTree>
    <p:extLst>
      <p:ext uri="{BB962C8B-B14F-4D97-AF65-F5344CB8AC3E}">
        <p14:creationId xmlns:p14="http://schemas.microsoft.com/office/powerpoint/2010/main" val="1283004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 – Not Special Kinds of People</a:t>
            </a:r>
          </a:p>
        </p:txBody>
      </p:sp>
      <p:pic>
        <p:nvPicPr>
          <p:cNvPr id="7" name="Content Placeholder 6" descr="A picture containing text&#10;&#10;Description automatically generated">
            <a:extLst>
              <a:ext uri="{FF2B5EF4-FFF2-40B4-BE49-F238E27FC236}">
                <a16:creationId xmlns:a16="http://schemas.microsoft.com/office/drawing/2014/main" id="{4164BB5E-9765-1346-9A47-ED4600DFC27A}"/>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820820" y="2006600"/>
            <a:ext cx="5537200" cy="2844800"/>
          </a:xfrm>
        </p:spPr>
      </p:pic>
      <p:pic>
        <p:nvPicPr>
          <p:cNvPr id="9" name="Picture 8" descr="A picture containing person, indoor, posing&#10;&#10;Description automatically generated">
            <a:extLst>
              <a:ext uri="{FF2B5EF4-FFF2-40B4-BE49-F238E27FC236}">
                <a16:creationId xmlns:a16="http://schemas.microsoft.com/office/drawing/2014/main" id="{B537BD37-428F-3A4B-8820-CEED36D0C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2093" y="1043069"/>
            <a:ext cx="3879839" cy="4515519"/>
          </a:xfrm>
          <a:prstGeom prst="rect">
            <a:avLst/>
          </a:prstGeom>
        </p:spPr>
      </p:pic>
      <p:sp>
        <p:nvSpPr>
          <p:cNvPr id="11" name="TextBox 10">
            <a:extLst>
              <a:ext uri="{FF2B5EF4-FFF2-40B4-BE49-F238E27FC236}">
                <a16:creationId xmlns:a16="http://schemas.microsoft.com/office/drawing/2014/main" id="{C49DA2FF-A7B4-4F4E-BB91-272AD02811F8}"/>
              </a:ext>
            </a:extLst>
          </p:cNvPr>
          <p:cNvSpPr txBox="1"/>
          <p:nvPr/>
        </p:nvSpPr>
        <p:spPr>
          <a:xfrm>
            <a:off x="8010025" y="5558588"/>
            <a:ext cx="2103974" cy="369332"/>
          </a:xfrm>
          <a:prstGeom prst="rect">
            <a:avLst/>
          </a:prstGeom>
          <a:noFill/>
        </p:spPr>
        <p:txBody>
          <a:bodyPr wrap="none" rtlCol="0">
            <a:spAutoFit/>
          </a:bodyPr>
          <a:lstStyle/>
          <a:p>
            <a:r>
              <a:rPr lang="en-US" b="1" dirty="0">
                <a:solidFill>
                  <a:srgbClr val="002060"/>
                </a:solidFill>
              </a:rPr>
              <a:t>This is just a guy.</a:t>
            </a:r>
          </a:p>
        </p:txBody>
      </p:sp>
    </p:spTree>
    <p:extLst>
      <p:ext uri="{BB962C8B-B14F-4D97-AF65-F5344CB8AC3E}">
        <p14:creationId xmlns:p14="http://schemas.microsoft.com/office/powerpoint/2010/main" val="6226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Logistics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Three days, 1-4pm each day</a:t>
            </a:r>
          </a:p>
          <a:p>
            <a:pPr marL="457200" indent="-398463">
              <a:spcBef>
                <a:spcPts val="600"/>
              </a:spcBef>
              <a:spcAft>
                <a:spcPts val="1200"/>
              </a:spcAft>
            </a:pPr>
            <a:r>
              <a:rPr lang="en-US" dirty="0">
                <a:solidFill>
                  <a:srgbClr val="000000"/>
                </a:solidFill>
              </a:rPr>
              <a:t>Short breaks on the hour</a:t>
            </a:r>
          </a:p>
          <a:p>
            <a:pPr marL="457200" indent="-398463">
              <a:spcBef>
                <a:spcPts val="600"/>
              </a:spcBef>
              <a:spcAft>
                <a:spcPts val="1200"/>
              </a:spcAft>
            </a:pPr>
            <a:r>
              <a:rPr lang="en-US" dirty="0">
                <a:solidFill>
                  <a:srgbClr val="000000"/>
                </a:solidFill>
              </a:rPr>
              <a:t>Ask questions via chat </a:t>
            </a:r>
            <a:r>
              <a:rPr lang="en-US" i="1" dirty="0">
                <a:solidFill>
                  <a:srgbClr val="000000"/>
                </a:solidFill>
              </a:rPr>
              <a:t>when you have them</a:t>
            </a:r>
          </a:p>
          <a:p>
            <a:pPr marL="857250" lvl="1" indent="-398463">
              <a:spcBef>
                <a:spcPts val="600"/>
              </a:spcBef>
              <a:spcAft>
                <a:spcPts val="1200"/>
              </a:spcAft>
            </a:pPr>
            <a:r>
              <a:rPr lang="en-US" dirty="0">
                <a:solidFill>
                  <a:srgbClr val="000000"/>
                </a:solidFill>
              </a:rPr>
              <a:t>Someone is monitoring chat</a:t>
            </a:r>
          </a:p>
          <a:p>
            <a:pPr marL="457200" indent="-398463">
              <a:spcBef>
                <a:spcPts val="600"/>
              </a:spcBef>
              <a:spcAft>
                <a:spcPts val="1200"/>
              </a:spcAft>
            </a:pPr>
            <a:r>
              <a:rPr lang="en-US" dirty="0">
                <a:solidFill>
                  <a:srgbClr val="000000"/>
                </a:solidFill>
              </a:rPr>
              <a:t>Detailed outline and supporting materials at:</a:t>
            </a:r>
          </a:p>
          <a:p>
            <a:pPr marL="857250" lvl="1" indent="-398463">
              <a:spcBef>
                <a:spcPts val="600"/>
              </a:spcBef>
              <a:spcAft>
                <a:spcPts val="1200"/>
              </a:spcAft>
            </a:pPr>
            <a:r>
              <a:rPr lang="en-US" dirty="0">
                <a:solidFill>
                  <a:srgbClr val="000000"/>
                </a:solidFill>
              </a:rPr>
              <a:t>https://</a:t>
            </a:r>
            <a:r>
              <a:rPr lang="en-US" dirty="0" err="1">
                <a:solidFill>
                  <a:srgbClr val="000000"/>
                </a:solidFill>
              </a:rPr>
              <a:t>github.com</a:t>
            </a:r>
            <a:r>
              <a:rPr lang="en-US" dirty="0">
                <a:solidFill>
                  <a:srgbClr val="000000"/>
                </a:solidFill>
              </a:rPr>
              <a:t>/</a:t>
            </a:r>
            <a:r>
              <a:rPr lang="en-US" dirty="0" err="1">
                <a:solidFill>
                  <a:srgbClr val="000000"/>
                </a:solidFill>
              </a:rPr>
              <a:t>niem</a:t>
            </a:r>
            <a:r>
              <a:rPr lang="en-US" dirty="0">
                <a:solidFill>
                  <a:srgbClr val="000000"/>
                </a:solidFill>
              </a:rPr>
              <a:t>/</a:t>
            </a:r>
            <a:r>
              <a:rPr lang="en-US" dirty="0" err="1">
                <a:solidFill>
                  <a:srgbClr val="000000"/>
                </a:solidFill>
              </a:rPr>
              <a:t>niem</a:t>
            </a:r>
            <a:r>
              <a:rPr lang="en-US" dirty="0">
                <a:solidFill>
                  <a:srgbClr val="000000"/>
                </a:solidFill>
              </a:rPr>
              <a:t>-training</a:t>
            </a:r>
          </a:p>
        </p:txBody>
      </p:sp>
    </p:spTree>
    <p:extLst>
      <p:ext uri="{BB962C8B-B14F-4D97-AF65-F5344CB8AC3E}">
        <p14:creationId xmlns:p14="http://schemas.microsoft.com/office/powerpoint/2010/main" val="3726494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 – Allows an Object to Play Multiple Roles</a:t>
            </a:r>
          </a:p>
        </p:txBody>
      </p:sp>
      <p:pic>
        <p:nvPicPr>
          <p:cNvPr id="4" name="Picture 3" descr="A person wearing a hat&#10;&#10;Description automatically generated with low confidence">
            <a:extLst>
              <a:ext uri="{FF2B5EF4-FFF2-40B4-BE49-F238E27FC236}">
                <a16:creationId xmlns:a16="http://schemas.microsoft.com/office/drawing/2014/main" id="{79343299-5C3D-164A-BC1C-92B9A4F56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961" y="1072147"/>
            <a:ext cx="3840078" cy="5208382"/>
          </a:xfrm>
          <a:prstGeom prst="rect">
            <a:avLst/>
          </a:prstGeom>
        </p:spPr>
      </p:pic>
    </p:spTree>
    <p:extLst>
      <p:ext uri="{BB962C8B-B14F-4D97-AF65-F5344CB8AC3E}">
        <p14:creationId xmlns:p14="http://schemas.microsoft.com/office/powerpoint/2010/main" val="4182064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a:t>
            </a:r>
          </a:p>
        </p:txBody>
      </p:sp>
      <p:pic>
        <p:nvPicPr>
          <p:cNvPr id="10" name="Picture 9" descr="A picture containing text&#10;&#10;Description automatically generated">
            <a:extLst>
              <a:ext uri="{FF2B5EF4-FFF2-40B4-BE49-F238E27FC236}">
                <a16:creationId xmlns:a16="http://schemas.microsoft.com/office/drawing/2014/main" id="{613A37FE-CCE4-0346-9717-FC803E014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990" y="3429000"/>
            <a:ext cx="5727700" cy="2781300"/>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D994AB2F-DE50-0244-BB76-D54A18AAA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90" y="1760754"/>
            <a:ext cx="5283200" cy="2692400"/>
          </a:xfrm>
          <a:prstGeom prst="rect">
            <a:avLst/>
          </a:prstGeom>
        </p:spPr>
      </p:pic>
      <p:sp>
        <p:nvSpPr>
          <p:cNvPr id="3" name="TextBox 2">
            <a:extLst>
              <a:ext uri="{FF2B5EF4-FFF2-40B4-BE49-F238E27FC236}">
                <a16:creationId xmlns:a16="http://schemas.microsoft.com/office/drawing/2014/main" id="{E96E60E5-2652-2041-BED0-3B7B5C9F07FD}"/>
              </a:ext>
            </a:extLst>
          </p:cNvPr>
          <p:cNvSpPr txBox="1"/>
          <p:nvPr/>
        </p:nvSpPr>
        <p:spPr>
          <a:xfrm>
            <a:off x="1664770" y="4551164"/>
            <a:ext cx="3063240" cy="646331"/>
          </a:xfrm>
          <a:prstGeom prst="rect">
            <a:avLst/>
          </a:prstGeom>
          <a:noFill/>
        </p:spPr>
        <p:txBody>
          <a:bodyPr wrap="square" rtlCol="0">
            <a:spAutoFit/>
          </a:bodyPr>
          <a:lstStyle/>
          <a:p>
            <a:pPr algn="ctr"/>
            <a:r>
              <a:rPr lang="en-US" b="1" dirty="0">
                <a:solidFill>
                  <a:srgbClr val="002060"/>
                </a:solidFill>
              </a:rPr>
              <a:t>Roles Point to the Object Playing the Role</a:t>
            </a:r>
          </a:p>
        </p:txBody>
      </p:sp>
      <p:sp>
        <p:nvSpPr>
          <p:cNvPr id="7" name="TextBox 6">
            <a:extLst>
              <a:ext uri="{FF2B5EF4-FFF2-40B4-BE49-F238E27FC236}">
                <a16:creationId xmlns:a16="http://schemas.microsoft.com/office/drawing/2014/main" id="{1C734A78-DA0F-B349-BC58-A082F2CAC589}"/>
              </a:ext>
            </a:extLst>
          </p:cNvPr>
          <p:cNvSpPr txBox="1"/>
          <p:nvPr/>
        </p:nvSpPr>
        <p:spPr>
          <a:xfrm>
            <a:off x="7170220" y="2759414"/>
            <a:ext cx="3063240" cy="646331"/>
          </a:xfrm>
          <a:prstGeom prst="rect">
            <a:avLst/>
          </a:prstGeom>
          <a:noFill/>
        </p:spPr>
        <p:txBody>
          <a:bodyPr wrap="square" rtlCol="0">
            <a:spAutoFit/>
          </a:bodyPr>
          <a:lstStyle/>
          <a:p>
            <a:pPr algn="ctr"/>
            <a:r>
              <a:rPr lang="en-US" b="1" dirty="0">
                <a:solidFill>
                  <a:srgbClr val="002060"/>
                </a:solidFill>
              </a:rPr>
              <a:t>Roles Contain Info About the Role</a:t>
            </a:r>
          </a:p>
        </p:txBody>
      </p:sp>
    </p:spTree>
    <p:extLst>
      <p:ext uri="{BB962C8B-B14F-4D97-AF65-F5344CB8AC3E}">
        <p14:creationId xmlns:p14="http://schemas.microsoft.com/office/powerpoint/2010/main" val="3142705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384710" y="1691976"/>
            <a:ext cx="10283291" cy="3754156"/>
          </a:xfrm>
        </p:spPr>
        <p:txBody>
          <a:bodyPr>
            <a:normAutofit fontScale="92500"/>
          </a:bodyPr>
          <a:lstStyle/>
          <a:p>
            <a:pPr marL="457200" indent="-398463">
              <a:spcBef>
                <a:spcPts val="600"/>
              </a:spcBef>
              <a:spcAft>
                <a:spcPts val="1200"/>
              </a:spcAft>
            </a:pPr>
            <a:r>
              <a:rPr lang="en-US" dirty="0">
                <a:solidFill>
                  <a:srgbClr val="000000"/>
                </a:solidFill>
              </a:rPr>
              <a:t>Metadata is data about data</a:t>
            </a:r>
          </a:p>
          <a:p>
            <a:pPr marL="457200" indent="-398463">
              <a:spcBef>
                <a:spcPts val="600"/>
              </a:spcBef>
              <a:spcAft>
                <a:spcPts val="1200"/>
              </a:spcAft>
            </a:pPr>
            <a:r>
              <a:rPr lang="en-US" dirty="0">
                <a:solidFill>
                  <a:srgbClr val="000000"/>
                </a:solidFill>
              </a:rPr>
              <a:t>Objects reference the metadata objects that apply to them</a:t>
            </a:r>
          </a:p>
          <a:p>
            <a:pPr marL="457200" indent="-398463">
              <a:spcBef>
                <a:spcPts val="600"/>
              </a:spcBef>
              <a:spcAft>
                <a:spcPts val="1200"/>
              </a:spcAft>
            </a:pPr>
            <a:r>
              <a:rPr lang="en-US" dirty="0">
                <a:solidFill>
                  <a:srgbClr val="000000"/>
                </a:solidFill>
              </a:rPr>
              <a:t>An objects can reference more than one metadata object</a:t>
            </a:r>
          </a:p>
          <a:p>
            <a:pPr marL="457200" indent="-398463">
              <a:spcBef>
                <a:spcPts val="600"/>
              </a:spcBef>
              <a:spcAft>
                <a:spcPts val="1200"/>
              </a:spcAft>
            </a:pPr>
            <a:r>
              <a:rPr lang="en-US" dirty="0">
                <a:solidFill>
                  <a:srgbClr val="000000"/>
                </a:solidFill>
              </a:rPr>
              <a:t>More than one object can reference the same metadata object</a:t>
            </a:r>
          </a:p>
        </p:txBody>
      </p:sp>
    </p:spTree>
    <p:extLst>
      <p:ext uri="{BB962C8B-B14F-4D97-AF65-F5344CB8AC3E}">
        <p14:creationId xmlns:p14="http://schemas.microsoft.com/office/powerpoint/2010/main" val="1607390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Data																	Metadata</a:t>
            </a:r>
          </a:p>
        </p:txBody>
      </p:sp>
      <p:sp>
        <p:nvSpPr>
          <p:cNvPr id="6" name="Content Placeholder 5"/>
          <p:cNvSpPr>
            <a:spLocks noGrp="1"/>
          </p:cNvSpPr>
          <p:nvPr>
            <p:ph sz="quarter" idx="11"/>
          </p:nvPr>
        </p:nvSpPr>
        <p:spPr>
          <a:xfrm>
            <a:off x="324386" y="1361168"/>
            <a:ext cx="2875478" cy="4503985"/>
          </a:xfrm>
        </p:spPr>
        <p:txBody>
          <a:bodyPr>
            <a:normAutofit/>
          </a:bodyPr>
          <a:lstStyle/>
          <a:p>
            <a:pPr marL="457200" indent="-398463">
              <a:spcBef>
                <a:spcPts val="600"/>
              </a:spcBef>
              <a:spcAft>
                <a:spcPts val="1200"/>
              </a:spcAft>
            </a:pPr>
            <a:r>
              <a:rPr lang="en-US" i="1" dirty="0">
                <a:solidFill>
                  <a:srgbClr val="000000"/>
                </a:solidFill>
              </a:rPr>
              <a:t>Name:</a:t>
            </a:r>
            <a:br>
              <a:rPr lang="en-US" dirty="0">
                <a:solidFill>
                  <a:srgbClr val="000000"/>
                </a:solidFill>
              </a:rPr>
            </a:br>
            <a:r>
              <a:rPr lang="en-US" b="1" dirty="0">
                <a:solidFill>
                  <a:srgbClr val="000000"/>
                </a:solidFill>
              </a:rPr>
              <a:t>Jett</a:t>
            </a:r>
          </a:p>
          <a:p>
            <a:pPr marL="457200" indent="-398463">
              <a:spcBef>
                <a:spcPts val="600"/>
              </a:spcBef>
              <a:spcAft>
                <a:spcPts val="1200"/>
              </a:spcAft>
            </a:pPr>
            <a:r>
              <a:rPr lang="en-US" i="1" dirty="0">
                <a:solidFill>
                  <a:srgbClr val="000000"/>
                </a:solidFill>
              </a:rPr>
              <a:t>Sex:</a:t>
            </a:r>
            <a:br>
              <a:rPr lang="en-US" dirty="0">
                <a:solidFill>
                  <a:srgbClr val="000000"/>
                </a:solidFill>
              </a:rPr>
            </a:br>
            <a:r>
              <a:rPr lang="en-US" b="1" dirty="0">
                <a:solidFill>
                  <a:srgbClr val="000000"/>
                </a:solidFill>
              </a:rPr>
              <a:t>Female</a:t>
            </a:r>
          </a:p>
          <a:p>
            <a:pPr marL="457200" indent="-398463">
              <a:spcBef>
                <a:spcPts val="600"/>
              </a:spcBef>
              <a:spcAft>
                <a:spcPts val="1200"/>
              </a:spcAft>
            </a:pPr>
            <a:r>
              <a:rPr lang="en-US" i="1" dirty="0">
                <a:solidFill>
                  <a:srgbClr val="000000"/>
                </a:solidFill>
              </a:rPr>
              <a:t>Weight:</a:t>
            </a:r>
            <a:br>
              <a:rPr lang="en-US" dirty="0">
                <a:solidFill>
                  <a:srgbClr val="000000"/>
                </a:solidFill>
              </a:rPr>
            </a:br>
            <a:r>
              <a:rPr lang="en-US" b="1" dirty="0">
                <a:solidFill>
                  <a:srgbClr val="000000"/>
                </a:solidFill>
              </a:rPr>
              <a:t>8 pounds</a:t>
            </a:r>
          </a:p>
        </p:txBody>
      </p:sp>
      <p:sp>
        <p:nvSpPr>
          <p:cNvPr id="4" name="Content Placeholder 5">
            <a:extLst>
              <a:ext uri="{FF2B5EF4-FFF2-40B4-BE49-F238E27FC236}">
                <a16:creationId xmlns:a16="http://schemas.microsoft.com/office/drawing/2014/main" id="{2999839B-8F91-5348-8B9A-4A7354459EE0}"/>
              </a:ext>
            </a:extLst>
          </p:cNvPr>
          <p:cNvSpPr txBox="1">
            <a:spLocks/>
          </p:cNvSpPr>
          <p:nvPr/>
        </p:nvSpPr>
        <p:spPr>
          <a:xfrm>
            <a:off x="8895030" y="1177007"/>
            <a:ext cx="3069689" cy="450398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98463">
              <a:spcBef>
                <a:spcPts val="600"/>
              </a:spcBef>
              <a:spcAft>
                <a:spcPts val="1200"/>
              </a:spcAft>
            </a:pPr>
            <a:r>
              <a:rPr lang="en-US" i="1" dirty="0">
                <a:solidFill>
                  <a:srgbClr val="000000"/>
                </a:solidFill>
              </a:rPr>
              <a:t>Reporting Organization:</a:t>
            </a:r>
            <a:br>
              <a:rPr lang="en-US" dirty="0">
                <a:solidFill>
                  <a:srgbClr val="000000"/>
                </a:solidFill>
              </a:rPr>
            </a:br>
            <a:r>
              <a:rPr lang="en-US" b="1" dirty="0">
                <a:solidFill>
                  <a:srgbClr val="000000"/>
                </a:solidFill>
              </a:rPr>
              <a:t>Godspeed Animal Ca</a:t>
            </a:r>
            <a:r>
              <a:rPr lang="en-US" dirty="0">
                <a:solidFill>
                  <a:srgbClr val="000000"/>
                </a:solidFill>
              </a:rPr>
              <a:t>re</a:t>
            </a:r>
          </a:p>
          <a:p>
            <a:pPr marL="457200" indent="-398463">
              <a:spcBef>
                <a:spcPts val="600"/>
              </a:spcBef>
              <a:spcAft>
                <a:spcPts val="1200"/>
              </a:spcAft>
            </a:pPr>
            <a:r>
              <a:rPr lang="en-US" i="1" dirty="0">
                <a:solidFill>
                  <a:srgbClr val="000000"/>
                </a:solidFill>
              </a:rPr>
              <a:t>Reporting Person:</a:t>
            </a:r>
            <a:br>
              <a:rPr lang="en-US" i="1" dirty="0">
                <a:solidFill>
                  <a:srgbClr val="000000"/>
                </a:solidFill>
              </a:rPr>
            </a:br>
            <a:r>
              <a:rPr lang="en-US" b="1" dirty="0">
                <a:solidFill>
                  <a:srgbClr val="000000"/>
                </a:solidFill>
              </a:rPr>
              <a:t>Dr. Shiller</a:t>
            </a:r>
          </a:p>
          <a:p>
            <a:pPr marL="457200" indent="-398463">
              <a:spcBef>
                <a:spcPts val="600"/>
              </a:spcBef>
              <a:spcAft>
                <a:spcPts val="1200"/>
              </a:spcAft>
            </a:pPr>
            <a:r>
              <a:rPr lang="en-US" i="1" dirty="0">
                <a:solidFill>
                  <a:srgbClr val="000000"/>
                </a:solidFill>
              </a:rPr>
              <a:t>Reported Date</a:t>
            </a:r>
            <a:r>
              <a:rPr lang="en-US" i="1" dirty="0">
                <a:solidFill>
                  <a:srgbClr val="000000"/>
                </a:solidFill>
                <a:sym typeface="Wingdings" pitchFamily="2" charset="2"/>
              </a:rPr>
              <a:t>:</a:t>
            </a:r>
            <a:br>
              <a:rPr lang="en-US" dirty="0">
                <a:solidFill>
                  <a:srgbClr val="000000"/>
                </a:solidFill>
                <a:sym typeface="Wingdings" pitchFamily="2" charset="2"/>
              </a:rPr>
            </a:br>
            <a:r>
              <a:rPr lang="en-US" b="1" dirty="0">
                <a:solidFill>
                  <a:srgbClr val="000000"/>
                </a:solidFill>
              </a:rPr>
              <a:t>2019-12-13</a:t>
            </a:r>
          </a:p>
          <a:p>
            <a:pPr marL="457200" indent="-398463">
              <a:spcBef>
                <a:spcPts val="600"/>
              </a:spcBef>
              <a:spcAft>
                <a:spcPts val="1200"/>
              </a:spcAft>
            </a:pPr>
            <a:r>
              <a:rPr lang="en-US" i="1" dirty="0">
                <a:solidFill>
                  <a:srgbClr val="000000"/>
                </a:solidFill>
              </a:rPr>
              <a:t>Last Verified Date:</a:t>
            </a:r>
            <a:br>
              <a:rPr lang="en-US" i="1" dirty="0">
                <a:solidFill>
                  <a:srgbClr val="000000"/>
                </a:solidFill>
              </a:rPr>
            </a:br>
            <a:r>
              <a:rPr lang="en-US" b="1" dirty="0">
                <a:solidFill>
                  <a:srgbClr val="000000"/>
                </a:solidFill>
              </a:rPr>
              <a:t>2021-06-10</a:t>
            </a:r>
          </a:p>
        </p:txBody>
      </p:sp>
      <p:pic>
        <p:nvPicPr>
          <p:cNvPr id="5" name="Picture 4" descr="A black cat lying on a red surface&#10;&#10;Description automatically generated with medium confidence">
            <a:extLst>
              <a:ext uri="{FF2B5EF4-FFF2-40B4-BE49-F238E27FC236}">
                <a16:creationId xmlns:a16="http://schemas.microsoft.com/office/drawing/2014/main" id="{2643AED9-3885-924C-AA74-1EBE98FFE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1213648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Easy to apply same metadata to many objects</a:t>
            </a:r>
          </a:p>
          <a:p>
            <a:pPr marL="457200" indent="-398463">
              <a:spcBef>
                <a:spcPts val="600"/>
              </a:spcBef>
              <a:spcAft>
                <a:spcPts val="1200"/>
              </a:spcAft>
            </a:pPr>
            <a:r>
              <a:rPr lang="en-US" dirty="0">
                <a:solidFill>
                  <a:srgbClr val="000000"/>
                </a:solidFill>
              </a:rPr>
              <a:t>Can result in messy many-to-many relationships</a:t>
            </a:r>
          </a:p>
          <a:p>
            <a:pPr marL="457200" indent="-398463">
              <a:spcBef>
                <a:spcPts val="600"/>
              </a:spcBef>
              <a:spcAft>
                <a:spcPts val="1200"/>
              </a:spcAft>
            </a:pPr>
            <a:r>
              <a:rPr lang="en-US" dirty="0">
                <a:solidFill>
                  <a:srgbClr val="000000"/>
                </a:solidFill>
              </a:rPr>
              <a:t>Powerful, but can be difficult to implement</a:t>
            </a:r>
          </a:p>
        </p:txBody>
      </p:sp>
      <p:pic>
        <p:nvPicPr>
          <p:cNvPr id="4" name="Picture 3" descr="Diagram&#10;&#10;Description automatically generated">
            <a:extLst>
              <a:ext uri="{FF2B5EF4-FFF2-40B4-BE49-F238E27FC236}">
                <a16:creationId xmlns:a16="http://schemas.microsoft.com/office/drawing/2014/main" id="{CD75D4CE-9CA2-264D-B6AB-137016868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455" y="4113530"/>
            <a:ext cx="1955800" cy="977900"/>
          </a:xfrm>
          <a:prstGeom prst="rect">
            <a:avLst/>
          </a:prstGeom>
        </p:spPr>
      </p:pic>
      <p:pic>
        <p:nvPicPr>
          <p:cNvPr id="7" name="Picture 6" descr="Diagram&#10;&#10;Description automatically generated">
            <a:extLst>
              <a:ext uri="{FF2B5EF4-FFF2-40B4-BE49-F238E27FC236}">
                <a16:creationId xmlns:a16="http://schemas.microsoft.com/office/drawing/2014/main" id="{24A4C032-2E32-0943-B94E-9549CC3D1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890" y="4113530"/>
            <a:ext cx="1612900" cy="977900"/>
          </a:xfrm>
          <a:prstGeom prst="rect">
            <a:avLst/>
          </a:prstGeom>
        </p:spPr>
      </p:pic>
      <p:pic>
        <p:nvPicPr>
          <p:cNvPr id="9" name="Picture 8" descr="Diagram&#10;&#10;Description automatically generated">
            <a:extLst>
              <a:ext uri="{FF2B5EF4-FFF2-40B4-BE49-F238E27FC236}">
                <a16:creationId xmlns:a16="http://schemas.microsoft.com/office/drawing/2014/main" id="{D5CA6CCC-08B5-024A-BD51-6FEA781EB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1020" y="4113530"/>
            <a:ext cx="1955800" cy="977900"/>
          </a:xfrm>
          <a:prstGeom prst="rect">
            <a:avLst/>
          </a:prstGeom>
        </p:spPr>
      </p:pic>
    </p:spTree>
    <p:extLst>
      <p:ext uri="{BB962C8B-B14F-4D97-AF65-F5344CB8AC3E}">
        <p14:creationId xmlns:p14="http://schemas.microsoft.com/office/powerpoint/2010/main" val="3667642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Combining Domains</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Sometimes you just want to add properties from other domains to an object </a:t>
            </a:r>
            <a:r>
              <a:rPr lang="en-US" i="1" dirty="0">
                <a:solidFill>
                  <a:srgbClr val="000000"/>
                </a:solidFill>
              </a:rPr>
              <a:t>without</a:t>
            </a:r>
            <a:r>
              <a:rPr lang="en-US" dirty="0">
                <a:solidFill>
                  <a:srgbClr val="000000"/>
                </a:solidFill>
              </a:rPr>
              <a:t> making a special kind of thing</a:t>
            </a:r>
          </a:p>
          <a:p>
            <a:pPr marL="457200" indent="-398463">
              <a:spcBef>
                <a:spcPts val="600"/>
              </a:spcBef>
              <a:spcAft>
                <a:spcPts val="1200"/>
              </a:spcAft>
            </a:pPr>
            <a:r>
              <a:rPr lang="en-US" dirty="0">
                <a:solidFill>
                  <a:srgbClr val="000000"/>
                </a:solidFill>
              </a:rPr>
              <a:t>Augmentations are bags of stuff</a:t>
            </a:r>
          </a:p>
          <a:p>
            <a:pPr marL="457200" indent="-398463">
              <a:spcBef>
                <a:spcPts val="600"/>
              </a:spcBef>
              <a:spcAft>
                <a:spcPts val="1200"/>
              </a:spcAft>
            </a:pPr>
            <a:r>
              <a:rPr lang="en-US" dirty="0">
                <a:solidFill>
                  <a:srgbClr val="000000"/>
                </a:solidFill>
              </a:rPr>
              <a:t>Augmentation Points are hooks onto which to hang the bags of stuff</a:t>
            </a:r>
          </a:p>
          <a:p>
            <a:pPr marL="457200" indent="-398463">
              <a:spcBef>
                <a:spcPts val="600"/>
              </a:spcBef>
              <a:spcAft>
                <a:spcPts val="1200"/>
              </a:spcAft>
            </a:pPr>
            <a:r>
              <a:rPr lang="en-US" dirty="0">
                <a:solidFill>
                  <a:srgbClr val="000000"/>
                </a:solidFill>
              </a:rPr>
              <a:t>Augmentations are an easy way to extend objects to meet your exchange needs</a:t>
            </a:r>
          </a:p>
        </p:txBody>
      </p:sp>
    </p:spTree>
    <p:extLst>
      <p:ext uri="{BB962C8B-B14F-4D97-AF65-F5344CB8AC3E}">
        <p14:creationId xmlns:p14="http://schemas.microsoft.com/office/powerpoint/2010/main" val="3478755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New Objects</a:t>
            </a:r>
          </a:p>
        </p:txBody>
      </p:sp>
      <p:pic>
        <p:nvPicPr>
          <p:cNvPr id="7" name="Content Placeholder 6" descr="Diagram&#10;&#10;Description automatically generated">
            <a:extLst>
              <a:ext uri="{FF2B5EF4-FFF2-40B4-BE49-F238E27FC236}">
                <a16:creationId xmlns:a16="http://schemas.microsoft.com/office/drawing/2014/main" id="{6D8E25DF-6F99-0440-8C52-CAC9A8DD1BD8}"/>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154146" y="942147"/>
            <a:ext cx="7883708" cy="5087620"/>
          </a:xfrm>
        </p:spPr>
      </p:pic>
    </p:spTree>
    <p:extLst>
      <p:ext uri="{BB962C8B-B14F-4D97-AF65-F5344CB8AC3E}">
        <p14:creationId xmlns:p14="http://schemas.microsoft.com/office/powerpoint/2010/main" val="1862840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Simple Data Elements</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Base them on whichever XML Schema type is appropriate</a:t>
            </a:r>
          </a:p>
          <a:p>
            <a:pPr marL="457200" indent="-398463">
              <a:spcBef>
                <a:spcPts val="600"/>
              </a:spcBef>
              <a:spcAft>
                <a:spcPts val="1200"/>
              </a:spcAft>
            </a:pPr>
            <a:r>
              <a:rPr lang="en-US" dirty="0">
                <a:solidFill>
                  <a:srgbClr val="000000"/>
                </a:solidFill>
              </a:rPr>
              <a:t>Follow the flowchart for help</a:t>
            </a:r>
          </a:p>
          <a:p>
            <a:pPr marL="457200" indent="-398463">
              <a:spcBef>
                <a:spcPts val="600"/>
              </a:spcBef>
              <a:spcAft>
                <a:spcPts val="1200"/>
              </a:spcAft>
            </a:pPr>
            <a:r>
              <a:rPr lang="en-US" dirty="0">
                <a:solidFill>
                  <a:srgbClr val="000000"/>
                </a:solidFill>
              </a:rPr>
              <a:t>Base on the </a:t>
            </a:r>
            <a:r>
              <a:rPr lang="en-US" dirty="0" err="1">
                <a:solidFill>
                  <a:srgbClr val="000000"/>
                </a:solidFill>
              </a:rPr>
              <a:t>niem-xs</a:t>
            </a:r>
            <a:r>
              <a:rPr lang="en-US" dirty="0">
                <a:solidFill>
                  <a:srgbClr val="000000"/>
                </a:solidFill>
              </a:rPr>
              <a:t> adapters if you need referencing</a:t>
            </a:r>
          </a:p>
          <a:p>
            <a:pPr marL="857250" lvl="1" indent="-398463">
              <a:spcBef>
                <a:spcPts val="600"/>
              </a:spcBef>
              <a:spcAft>
                <a:spcPts val="1200"/>
              </a:spcAft>
            </a:pPr>
            <a:r>
              <a:rPr lang="en-US" dirty="0">
                <a:solidFill>
                  <a:srgbClr val="000000"/>
                </a:solidFill>
              </a:rPr>
              <a:t>Folks generally do this anyway, for consistency</a:t>
            </a:r>
          </a:p>
          <a:p>
            <a:pPr marL="457200" indent="-398463">
              <a:spcBef>
                <a:spcPts val="600"/>
              </a:spcBef>
              <a:spcAft>
                <a:spcPts val="1200"/>
              </a:spcAft>
            </a:pPr>
            <a:r>
              <a:rPr lang="en-US" dirty="0">
                <a:solidFill>
                  <a:srgbClr val="000000"/>
                </a:solidFill>
              </a:rPr>
              <a:t>Follow the format of existing NIEM elements of that type, especially regarding the last term, e.g. “Text” or “Code”.</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42561504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Complex Objects</a:t>
            </a:r>
          </a:p>
        </p:txBody>
      </p:sp>
      <p:sp>
        <p:nvSpPr>
          <p:cNvPr id="6" name="Content Placeholder 5"/>
          <p:cNvSpPr>
            <a:spLocks noGrp="1"/>
          </p:cNvSpPr>
          <p:nvPr>
            <p:ph sz="quarter" idx="11"/>
          </p:nvPr>
        </p:nvSpPr>
        <p:spPr>
          <a:xfrm>
            <a:off x="384710" y="1691976"/>
            <a:ext cx="10283291" cy="3754156"/>
          </a:xfrm>
        </p:spPr>
        <p:txBody>
          <a:bodyPr>
            <a:normAutofit fontScale="92500"/>
          </a:bodyPr>
          <a:lstStyle/>
          <a:p>
            <a:pPr marL="457200" indent="-398463">
              <a:spcBef>
                <a:spcPts val="600"/>
              </a:spcBef>
              <a:spcAft>
                <a:spcPts val="1200"/>
              </a:spcAft>
            </a:pPr>
            <a:r>
              <a:rPr lang="en-US" dirty="0">
                <a:solidFill>
                  <a:srgbClr val="000000"/>
                </a:solidFill>
              </a:rPr>
              <a:t>If you’re making a special kind of existing NIEM type:</a:t>
            </a:r>
          </a:p>
          <a:p>
            <a:pPr marL="857250" lvl="1" indent="-398463">
              <a:spcBef>
                <a:spcPts val="600"/>
              </a:spcBef>
              <a:spcAft>
                <a:spcPts val="1200"/>
              </a:spcAft>
            </a:pPr>
            <a:r>
              <a:rPr lang="en-US" dirty="0">
                <a:solidFill>
                  <a:srgbClr val="000000"/>
                </a:solidFill>
              </a:rPr>
              <a:t>Use that type as a base to extend from and add things to it, or</a:t>
            </a:r>
          </a:p>
          <a:p>
            <a:pPr marL="857250" lvl="1" indent="-398463">
              <a:spcBef>
                <a:spcPts val="600"/>
              </a:spcBef>
              <a:spcAft>
                <a:spcPts val="1200"/>
              </a:spcAft>
            </a:pPr>
            <a:r>
              <a:rPr lang="en-US" dirty="0">
                <a:solidFill>
                  <a:srgbClr val="000000"/>
                </a:solidFill>
              </a:rPr>
              <a:t>Create an Augmentation to hold your new things</a:t>
            </a:r>
          </a:p>
          <a:p>
            <a:pPr marL="457200" indent="-398463">
              <a:spcBef>
                <a:spcPts val="600"/>
              </a:spcBef>
              <a:spcAft>
                <a:spcPts val="1200"/>
              </a:spcAft>
            </a:pPr>
            <a:r>
              <a:rPr lang="en-US" dirty="0">
                <a:solidFill>
                  <a:srgbClr val="000000"/>
                </a:solidFill>
              </a:rPr>
              <a:t>If you’re starting from scratch:</a:t>
            </a:r>
          </a:p>
          <a:p>
            <a:pPr marL="857250" lvl="1" indent="-398463">
              <a:spcBef>
                <a:spcPts val="600"/>
              </a:spcBef>
              <a:spcAft>
                <a:spcPts val="1200"/>
              </a:spcAft>
            </a:pPr>
            <a:r>
              <a:rPr lang="en-US" dirty="0">
                <a:solidFill>
                  <a:srgbClr val="000000"/>
                </a:solidFill>
              </a:rPr>
              <a:t>Use </a:t>
            </a:r>
            <a:r>
              <a:rPr lang="en-US" dirty="0" err="1">
                <a:solidFill>
                  <a:srgbClr val="000000"/>
                </a:solidFill>
              </a:rPr>
              <a:t>structures:ObjectType</a:t>
            </a:r>
            <a:r>
              <a:rPr lang="en-US" dirty="0">
                <a:solidFill>
                  <a:srgbClr val="000000"/>
                </a:solidFill>
              </a:rPr>
              <a:t> as a base to extend from and add things to it</a:t>
            </a:r>
          </a:p>
        </p:txBody>
      </p:sp>
    </p:spTree>
    <p:extLst>
      <p:ext uri="{BB962C8B-B14F-4D97-AF65-F5344CB8AC3E}">
        <p14:creationId xmlns:p14="http://schemas.microsoft.com/office/powerpoint/2010/main" val="27539883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and Validating Schemas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Conformance</a:t>
            </a:r>
          </a:p>
          <a:p>
            <a:pPr marL="457200" indent="-398463">
              <a:spcBef>
                <a:spcPts val="600"/>
              </a:spcBef>
              <a:spcAft>
                <a:spcPts val="1200"/>
              </a:spcAft>
            </a:pPr>
            <a:r>
              <a:rPr lang="en-US" dirty="0">
                <a:solidFill>
                  <a:srgbClr val="000000"/>
                </a:solidFill>
              </a:rPr>
              <a:t>How things fit together</a:t>
            </a:r>
          </a:p>
          <a:p>
            <a:pPr marL="457200" indent="-398463">
              <a:spcBef>
                <a:spcPts val="600"/>
              </a:spcBef>
              <a:spcAft>
                <a:spcPts val="1200"/>
              </a:spcAft>
            </a:pPr>
            <a:r>
              <a:rPr lang="en-US" dirty="0">
                <a:solidFill>
                  <a:srgbClr val="000000"/>
                </a:solidFill>
              </a:rPr>
              <a:t>Subsets</a:t>
            </a:r>
          </a:p>
          <a:p>
            <a:pPr marL="457200" indent="-398463">
              <a:spcBef>
                <a:spcPts val="600"/>
              </a:spcBef>
              <a:spcAft>
                <a:spcPts val="1200"/>
              </a:spcAft>
            </a:pPr>
            <a:r>
              <a:rPr lang="en-US" dirty="0">
                <a:solidFill>
                  <a:srgbClr val="000000"/>
                </a:solidFill>
              </a:rPr>
              <a:t>Extension and Exchange</a:t>
            </a:r>
          </a:p>
        </p:txBody>
      </p:sp>
    </p:spTree>
    <p:extLst>
      <p:ext uri="{BB962C8B-B14F-4D97-AF65-F5344CB8AC3E}">
        <p14:creationId xmlns:p14="http://schemas.microsoft.com/office/powerpoint/2010/main" val="715408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What is NIEM?</a:t>
            </a:r>
          </a:p>
          <a:p>
            <a:pPr marL="457200" indent="-398463">
              <a:spcBef>
                <a:spcPts val="600"/>
              </a:spcBef>
              <a:spcAft>
                <a:spcPts val="1200"/>
              </a:spcAft>
            </a:pPr>
            <a:r>
              <a:rPr lang="en-US" dirty="0">
                <a:solidFill>
                  <a:srgbClr val="000000"/>
                </a:solidFill>
              </a:rPr>
              <a:t>The Scope of NIEM</a:t>
            </a:r>
          </a:p>
          <a:p>
            <a:pPr marL="457200" indent="-398463">
              <a:spcBef>
                <a:spcPts val="600"/>
              </a:spcBef>
              <a:spcAft>
                <a:spcPts val="1200"/>
              </a:spcAft>
            </a:pPr>
            <a:r>
              <a:rPr lang="en-US" dirty="0">
                <a:solidFill>
                  <a:srgbClr val="000000"/>
                </a:solidFill>
              </a:rPr>
              <a:t>NIEM Harmonization and Organization</a:t>
            </a:r>
          </a:p>
        </p:txBody>
      </p:sp>
    </p:spTree>
    <p:extLst>
      <p:ext uri="{BB962C8B-B14F-4D97-AF65-F5344CB8AC3E}">
        <p14:creationId xmlns:p14="http://schemas.microsoft.com/office/powerpoint/2010/main" val="27249721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Conformance</a:t>
            </a:r>
          </a:p>
        </p:txBody>
      </p:sp>
      <p:sp>
        <p:nvSpPr>
          <p:cNvPr id="6" name="Content Placeholder 5"/>
          <p:cNvSpPr>
            <a:spLocks noGrp="1"/>
          </p:cNvSpPr>
          <p:nvPr>
            <p:ph sz="quarter" idx="11"/>
          </p:nvPr>
        </p:nvSpPr>
        <p:spPr>
          <a:xfrm>
            <a:off x="384710" y="1409701"/>
            <a:ext cx="10283291" cy="4552688"/>
          </a:xfrm>
        </p:spPr>
        <p:txBody>
          <a:bodyPr>
            <a:normAutofit/>
          </a:bodyPr>
          <a:lstStyle/>
          <a:p>
            <a:pPr marL="457200" indent="-398463">
              <a:spcBef>
                <a:spcPts val="600"/>
              </a:spcBef>
              <a:spcAft>
                <a:spcPts val="1200"/>
              </a:spcAft>
            </a:pPr>
            <a:r>
              <a:rPr lang="en-US" dirty="0">
                <a:solidFill>
                  <a:srgbClr val="000000"/>
                </a:solidFill>
              </a:rPr>
              <a:t>Follow the rules in the Naming and Design Rules (NDR)</a:t>
            </a:r>
          </a:p>
          <a:p>
            <a:pPr marL="457200" indent="-398463">
              <a:spcBef>
                <a:spcPts val="600"/>
              </a:spcBef>
              <a:spcAft>
                <a:spcPts val="1200"/>
              </a:spcAft>
            </a:pPr>
            <a:r>
              <a:rPr lang="en-US" dirty="0">
                <a:solidFill>
                  <a:srgbClr val="000000"/>
                </a:solidFill>
              </a:rPr>
              <a:t>Follow the rules in the IEPD Spec</a:t>
            </a:r>
          </a:p>
          <a:p>
            <a:pPr marL="457200" indent="-398463">
              <a:spcBef>
                <a:spcPts val="600"/>
              </a:spcBef>
              <a:spcAft>
                <a:spcPts val="1200"/>
              </a:spcAft>
            </a:pPr>
            <a:r>
              <a:rPr lang="en-US" dirty="0">
                <a:solidFill>
                  <a:srgbClr val="000000"/>
                </a:solidFill>
              </a:rPr>
              <a:t>Many NDR rules exist as </a:t>
            </a:r>
            <a:r>
              <a:rPr lang="en-US" dirty="0" err="1">
                <a:solidFill>
                  <a:srgbClr val="000000"/>
                </a:solidFill>
              </a:rPr>
              <a:t>Schematron</a:t>
            </a:r>
            <a:endParaRPr lang="en-US" dirty="0">
              <a:solidFill>
                <a:srgbClr val="000000"/>
              </a:solidFill>
            </a:endParaRPr>
          </a:p>
          <a:p>
            <a:pPr marL="857250" lvl="1" indent="-398463">
              <a:spcBef>
                <a:spcPts val="600"/>
              </a:spcBef>
              <a:spcAft>
                <a:spcPts val="1200"/>
              </a:spcAft>
            </a:pPr>
            <a:r>
              <a:rPr lang="en-US" dirty="0">
                <a:solidFill>
                  <a:srgbClr val="000000"/>
                </a:solidFill>
              </a:rPr>
              <a:t>Can check these via the Conformance Testing Assistant (</a:t>
            </a:r>
            <a:r>
              <a:rPr lang="en-US" dirty="0" err="1">
                <a:solidFill>
                  <a:srgbClr val="000000"/>
                </a:solidFill>
              </a:rPr>
              <a:t>ConTesA</a:t>
            </a:r>
            <a:r>
              <a:rPr lang="en-US" dirty="0">
                <a:solidFill>
                  <a:srgbClr val="000000"/>
                </a:solidFill>
              </a:rPr>
              <a:t>)</a:t>
            </a:r>
          </a:p>
          <a:p>
            <a:pPr marL="857250" lvl="1" indent="-398463">
              <a:spcBef>
                <a:spcPts val="600"/>
              </a:spcBef>
              <a:spcAft>
                <a:spcPts val="1200"/>
              </a:spcAft>
            </a:pPr>
            <a:r>
              <a:rPr lang="en-US" dirty="0">
                <a:solidFill>
                  <a:srgbClr val="000000"/>
                </a:solidFill>
              </a:rPr>
              <a:t>Can run the </a:t>
            </a:r>
            <a:r>
              <a:rPr lang="en-US" dirty="0" err="1">
                <a:solidFill>
                  <a:srgbClr val="000000"/>
                </a:solidFill>
              </a:rPr>
              <a:t>Schematron</a:t>
            </a:r>
            <a:r>
              <a:rPr lang="en-US" dirty="0">
                <a:solidFill>
                  <a:srgbClr val="000000"/>
                </a:solidFill>
              </a:rPr>
              <a:t> directly in an XML editor</a:t>
            </a:r>
          </a:p>
        </p:txBody>
      </p:sp>
    </p:spTree>
    <p:extLst>
      <p:ext uri="{BB962C8B-B14F-4D97-AF65-F5344CB8AC3E}">
        <p14:creationId xmlns:p14="http://schemas.microsoft.com/office/powerpoint/2010/main" val="3385356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Exchange</a:t>
            </a:r>
            <a:br>
              <a:rPr lang="en-US" dirty="0">
                <a:solidFill>
                  <a:srgbClr val="000000"/>
                </a:solidFill>
              </a:rPr>
            </a:br>
            <a:r>
              <a:rPr lang="en-US" dirty="0">
                <a:solidFill>
                  <a:srgbClr val="000000"/>
                </a:solidFill>
              </a:rPr>
              <a:t>Schema</a:t>
            </a:r>
          </a:p>
        </p:txBody>
      </p:sp>
      <p:pic>
        <p:nvPicPr>
          <p:cNvPr id="7" name="Picture 6" descr="Diagram&#10;&#10;Description automatically generated">
            <a:extLst>
              <a:ext uri="{FF2B5EF4-FFF2-40B4-BE49-F238E27FC236}">
                <a16:creationId xmlns:a16="http://schemas.microsoft.com/office/drawing/2014/main" id="{3F636E21-6A04-0D44-B30F-ABACA9F04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39699" cy="4855464"/>
          </a:xfrm>
          <a:prstGeom prst="rect">
            <a:avLst/>
          </a:prstGeom>
        </p:spPr>
      </p:pic>
    </p:spTree>
    <p:extLst>
      <p:ext uri="{BB962C8B-B14F-4D97-AF65-F5344CB8AC3E}">
        <p14:creationId xmlns:p14="http://schemas.microsoft.com/office/powerpoint/2010/main" val="11788255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Extension</a:t>
            </a:r>
            <a:br>
              <a:rPr lang="en-US" dirty="0">
                <a:solidFill>
                  <a:srgbClr val="000000"/>
                </a:solidFill>
              </a:rPr>
            </a:br>
            <a:r>
              <a:rPr lang="en-US" dirty="0">
                <a:solidFill>
                  <a:srgbClr val="000000"/>
                </a:solidFill>
              </a:rPr>
              <a:t>Schema</a:t>
            </a:r>
          </a:p>
        </p:txBody>
      </p:sp>
      <p:pic>
        <p:nvPicPr>
          <p:cNvPr id="4" name="Picture 3" descr="Diagram&#10;&#10;Description automatically generated">
            <a:extLst>
              <a:ext uri="{FF2B5EF4-FFF2-40B4-BE49-F238E27FC236}">
                <a16:creationId xmlns:a16="http://schemas.microsoft.com/office/drawing/2014/main" id="{141105DB-1CA2-DD4F-A5DF-ADD832B20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507102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NIEM</a:t>
            </a:r>
            <a:br>
              <a:rPr lang="en-US" dirty="0">
                <a:solidFill>
                  <a:srgbClr val="000000"/>
                </a:solidFill>
              </a:rPr>
            </a:br>
            <a:r>
              <a:rPr lang="en-US" dirty="0">
                <a:solidFill>
                  <a:srgbClr val="000000"/>
                </a:solidFill>
              </a:rPr>
              <a:t>Core</a:t>
            </a:r>
          </a:p>
        </p:txBody>
      </p:sp>
      <p:pic>
        <p:nvPicPr>
          <p:cNvPr id="5" name="Picture 4" descr="Diagram&#10;&#10;Description automatically generated">
            <a:extLst>
              <a:ext uri="{FF2B5EF4-FFF2-40B4-BE49-F238E27FC236}">
                <a16:creationId xmlns:a16="http://schemas.microsoft.com/office/drawing/2014/main" id="{6F051EC2-BC56-3742-99B1-4432D0FE4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371600"/>
            <a:ext cx="9139697" cy="4855464"/>
          </a:xfrm>
          <a:prstGeom prst="rect">
            <a:avLst/>
          </a:prstGeom>
        </p:spPr>
      </p:pic>
    </p:spTree>
    <p:extLst>
      <p:ext uri="{BB962C8B-B14F-4D97-AF65-F5344CB8AC3E}">
        <p14:creationId xmlns:p14="http://schemas.microsoft.com/office/powerpoint/2010/main" val="17040692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a:bodyPr>
          <a:lstStyle/>
          <a:p>
            <a:pPr marL="457200" indent="-398463">
              <a:spcBef>
                <a:spcPts val="600"/>
              </a:spcBef>
              <a:spcAft>
                <a:spcPts val="1200"/>
              </a:spcAft>
            </a:pPr>
            <a:r>
              <a:rPr lang="en-US" sz="2200" dirty="0">
                <a:solidFill>
                  <a:srgbClr val="000000"/>
                </a:solidFill>
              </a:rPr>
              <a:t>Domains</a:t>
            </a:r>
          </a:p>
        </p:txBody>
      </p:sp>
      <p:pic>
        <p:nvPicPr>
          <p:cNvPr id="5" name="Picture 4" descr="Diagram&#10;&#10;Description automatically generated">
            <a:extLst>
              <a:ext uri="{FF2B5EF4-FFF2-40B4-BE49-F238E27FC236}">
                <a16:creationId xmlns:a16="http://schemas.microsoft.com/office/drawing/2014/main" id="{017FF4C2-6043-9B46-991A-4C6435235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1051093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Code</a:t>
            </a:r>
            <a:br>
              <a:rPr lang="en-US" dirty="0">
                <a:solidFill>
                  <a:srgbClr val="000000"/>
                </a:solidFill>
              </a:rPr>
            </a:br>
            <a:r>
              <a:rPr lang="en-US" dirty="0">
                <a:solidFill>
                  <a:srgbClr val="000000"/>
                </a:solidFill>
              </a:rPr>
              <a:t>Tables</a:t>
            </a:r>
          </a:p>
        </p:txBody>
      </p:sp>
      <p:pic>
        <p:nvPicPr>
          <p:cNvPr id="5" name="Picture 4" descr="Diagram&#10;&#10;Description automatically generated">
            <a:extLst>
              <a:ext uri="{FF2B5EF4-FFF2-40B4-BE49-F238E27FC236}">
                <a16:creationId xmlns:a16="http://schemas.microsoft.com/office/drawing/2014/main" id="{55599983-E511-1E43-8936-7DBC28290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92754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External</a:t>
            </a:r>
            <a:br>
              <a:rPr lang="en-US" dirty="0">
                <a:solidFill>
                  <a:srgbClr val="000000"/>
                </a:solidFill>
              </a:rPr>
            </a:br>
            <a:r>
              <a:rPr lang="en-US" dirty="0">
                <a:solidFill>
                  <a:srgbClr val="000000"/>
                </a:solidFill>
              </a:rPr>
              <a:t>Standards</a:t>
            </a:r>
          </a:p>
        </p:txBody>
      </p:sp>
      <p:pic>
        <p:nvPicPr>
          <p:cNvPr id="5" name="Picture 4" descr="Diagram&#10;&#10;Description automatically generated">
            <a:extLst>
              <a:ext uri="{FF2B5EF4-FFF2-40B4-BE49-F238E27FC236}">
                <a16:creationId xmlns:a16="http://schemas.microsoft.com/office/drawing/2014/main" id="{898EFD37-772E-B541-B837-F18B05312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378091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a:bodyPr>
          <a:lstStyle/>
          <a:p>
            <a:pPr marL="457200" indent="-398463">
              <a:spcBef>
                <a:spcPts val="600"/>
              </a:spcBef>
              <a:spcAft>
                <a:spcPts val="1200"/>
              </a:spcAft>
            </a:pPr>
            <a:r>
              <a:rPr lang="en-US" sz="2200" dirty="0">
                <a:solidFill>
                  <a:srgbClr val="000000"/>
                </a:solidFill>
              </a:rPr>
              <a:t>Infrastructure</a:t>
            </a:r>
          </a:p>
        </p:txBody>
      </p:sp>
      <p:pic>
        <p:nvPicPr>
          <p:cNvPr id="5" name="Picture 4" descr="Diagram&#10;&#10;Description automatically generated">
            <a:extLst>
              <a:ext uri="{FF2B5EF4-FFF2-40B4-BE49-F238E27FC236}">
                <a16:creationId xmlns:a16="http://schemas.microsoft.com/office/drawing/2014/main" id="{C75CE731-CD18-0744-910A-6104AE129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371600"/>
            <a:ext cx="9139697" cy="4855464"/>
          </a:xfrm>
          <a:prstGeom prst="rect">
            <a:avLst/>
          </a:prstGeom>
        </p:spPr>
      </p:pic>
    </p:spTree>
    <p:extLst>
      <p:ext uri="{BB962C8B-B14F-4D97-AF65-F5344CB8AC3E}">
        <p14:creationId xmlns:p14="http://schemas.microsoft.com/office/powerpoint/2010/main" val="2907178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Schema Subsets</a:t>
            </a:r>
          </a:p>
        </p:txBody>
      </p:sp>
      <p:sp>
        <p:nvSpPr>
          <p:cNvPr id="6" name="Content Placeholder 5"/>
          <p:cNvSpPr>
            <a:spLocks noGrp="1"/>
          </p:cNvSpPr>
          <p:nvPr>
            <p:ph sz="quarter" idx="11"/>
          </p:nvPr>
        </p:nvSpPr>
        <p:spPr>
          <a:xfrm>
            <a:off x="384710" y="1691975"/>
            <a:ext cx="10283291" cy="4295465"/>
          </a:xfrm>
        </p:spPr>
        <p:txBody>
          <a:bodyPr>
            <a:normAutofit lnSpcReduction="10000"/>
          </a:bodyPr>
          <a:lstStyle/>
          <a:p>
            <a:pPr marL="457200" indent="-398463">
              <a:spcBef>
                <a:spcPts val="600"/>
              </a:spcBef>
              <a:spcAft>
                <a:spcPts val="1200"/>
              </a:spcAft>
            </a:pPr>
            <a:r>
              <a:rPr lang="en-US" dirty="0">
                <a:solidFill>
                  <a:srgbClr val="000000"/>
                </a:solidFill>
              </a:rPr>
              <a:t>NIEM has over 11,000 elements</a:t>
            </a:r>
          </a:p>
          <a:p>
            <a:pPr marL="457200" indent="-398463">
              <a:spcBef>
                <a:spcPts val="600"/>
              </a:spcBef>
              <a:spcAft>
                <a:spcPts val="1200"/>
              </a:spcAft>
            </a:pPr>
            <a:r>
              <a:rPr lang="en-US" dirty="0">
                <a:solidFill>
                  <a:srgbClr val="000000"/>
                </a:solidFill>
              </a:rPr>
              <a:t>You don’t want them all</a:t>
            </a:r>
          </a:p>
          <a:p>
            <a:pPr marL="457200" indent="-398463">
              <a:spcBef>
                <a:spcPts val="600"/>
              </a:spcBef>
              <a:spcAft>
                <a:spcPts val="1200"/>
              </a:spcAft>
            </a:pPr>
            <a:r>
              <a:rPr lang="en-US" dirty="0">
                <a:solidFill>
                  <a:srgbClr val="000000"/>
                </a:solidFill>
              </a:rPr>
              <a:t>NIEM supports mini versions of NIEM</a:t>
            </a:r>
          </a:p>
          <a:p>
            <a:pPr marL="857250" lvl="1" indent="-398463">
              <a:spcBef>
                <a:spcPts val="600"/>
              </a:spcBef>
              <a:spcAft>
                <a:spcPts val="1200"/>
              </a:spcAft>
            </a:pPr>
            <a:r>
              <a:rPr lang="en-US" dirty="0">
                <a:solidFill>
                  <a:srgbClr val="000000"/>
                </a:solidFill>
              </a:rPr>
              <a:t>With the elements / types you want</a:t>
            </a:r>
          </a:p>
          <a:p>
            <a:pPr marL="857250" lvl="1" indent="-398463">
              <a:spcBef>
                <a:spcPts val="600"/>
              </a:spcBef>
              <a:spcAft>
                <a:spcPts val="1200"/>
              </a:spcAft>
            </a:pPr>
            <a:r>
              <a:rPr lang="en-US" dirty="0">
                <a:solidFill>
                  <a:srgbClr val="000000"/>
                </a:solidFill>
              </a:rPr>
              <a:t>Plus things needed to make the elements / types you want work</a:t>
            </a:r>
          </a:p>
          <a:p>
            <a:pPr marL="457200" indent="-398463">
              <a:spcBef>
                <a:spcPts val="600"/>
              </a:spcBef>
              <a:spcAft>
                <a:spcPts val="1200"/>
              </a:spcAft>
            </a:pPr>
            <a:r>
              <a:rPr lang="en-US" dirty="0">
                <a:solidFill>
                  <a:srgbClr val="000000"/>
                </a:solidFill>
              </a:rPr>
              <a:t>Use the SSGT</a:t>
            </a:r>
          </a:p>
        </p:txBody>
      </p:sp>
    </p:spTree>
    <p:extLst>
      <p:ext uri="{BB962C8B-B14F-4D97-AF65-F5344CB8AC3E}">
        <p14:creationId xmlns:p14="http://schemas.microsoft.com/office/powerpoint/2010/main" val="42607771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Extension Schema(s)</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Create new elements for your exchange</a:t>
            </a:r>
          </a:p>
          <a:p>
            <a:pPr marL="457200" indent="-398463">
              <a:spcBef>
                <a:spcPts val="600"/>
              </a:spcBef>
              <a:spcAft>
                <a:spcPts val="1200"/>
              </a:spcAft>
            </a:pPr>
            <a:r>
              <a:rPr lang="en-US" dirty="0">
                <a:solidFill>
                  <a:srgbClr val="000000"/>
                </a:solidFill>
              </a:rPr>
              <a:t>Emulate how NIEM does it</a:t>
            </a:r>
          </a:p>
          <a:p>
            <a:pPr marL="457200" indent="-398463">
              <a:spcBef>
                <a:spcPts val="600"/>
              </a:spcBef>
              <a:spcAft>
                <a:spcPts val="1200"/>
              </a:spcAft>
            </a:pPr>
            <a:r>
              <a:rPr lang="en-US" dirty="0">
                <a:solidFill>
                  <a:srgbClr val="000000"/>
                </a:solidFill>
              </a:rPr>
              <a:t>Utilize Augmentations to add your new objects to existing NIEM objects</a:t>
            </a:r>
          </a:p>
          <a:p>
            <a:pPr marL="857250" lvl="1" indent="-398463">
              <a:spcBef>
                <a:spcPts val="600"/>
              </a:spcBef>
              <a:spcAft>
                <a:spcPts val="1200"/>
              </a:spcAft>
            </a:pPr>
            <a:r>
              <a:rPr lang="en-US" dirty="0">
                <a:solidFill>
                  <a:srgbClr val="000000"/>
                </a:solidFill>
              </a:rPr>
              <a:t>Concrete extension is an alternative</a:t>
            </a:r>
          </a:p>
          <a:p>
            <a:pPr marL="457200" indent="-398463">
              <a:spcBef>
                <a:spcPts val="600"/>
              </a:spcBef>
              <a:spcAft>
                <a:spcPts val="1200"/>
              </a:spcAft>
            </a:pPr>
            <a:r>
              <a:rPr lang="en-US" dirty="0">
                <a:solidFill>
                  <a:srgbClr val="000000"/>
                </a:solidFill>
              </a:rPr>
              <a:t>Can have multiple extension schemas</a:t>
            </a:r>
          </a:p>
          <a:p>
            <a:pPr marL="457200" indent="-398463">
              <a:spcBef>
                <a:spcPts val="600"/>
              </a:spcBef>
              <a:spcAft>
                <a:spcPts val="1200"/>
              </a:spcAft>
            </a:pPr>
            <a:r>
              <a:rPr lang="en-US" dirty="0">
                <a:solidFill>
                  <a:srgbClr val="000000"/>
                </a:solidFill>
              </a:rPr>
              <a:t>Some folks put code tables into a separate extension schema</a:t>
            </a: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214225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Framework</a:t>
            </a:r>
          </a:p>
        </p:txBody>
      </p:sp>
      <p:sp>
        <p:nvSpPr>
          <p:cNvPr id="6" name="Content Placeholder 5"/>
          <p:cNvSpPr>
            <a:spLocks noGrp="1"/>
          </p:cNvSpPr>
          <p:nvPr>
            <p:ph sz="quarter" idx="11"/>
          </p:nvPr>
        </p:nvSpPr>
        <p:spPr>
          <a:xfrm>
            <a:off x="409762" y="917095"/>
            <a:ext cx="11289548" cy="2341005"/>
          </a:xfrm>
        </p:spPr>
        <p:txBody>
          <a:bodyPr>
            <a:normAutofit fontScale="55000" lnSpcReduction="20000"/>
          </a:bodyPr>
          <a:lstStyle/>
          <a:p>
            <a:pPr marL="457200" indent="-398463">
              <a:spcBef>
                <a:spcPts val="600"/>
              </a:spcBef>
              <a:spcAft>
                <a:spcPts val="1200"/>
              </a:spcAft>
            </a:pPr>
            <a:r>
              <a:rPr lang="en-US" dirty="0">
                <a:solidFill>
                  <a:srgbClr val="000000"/>
                </a:solidFill>
              </a:rPr>
              <a:t>NIEM is a community-driven, government and jurisdiction-wide, standards-based approach to exchanging information</a:t>
            </a:r>
          </a:p>
          <a:p>
            <a:pPr marL="457200" indent="-398463">
              <a:spcBef>
                <a:spcPts val="600"/>
              </a:spcBef>
              <a:spcAft>
                <a:spcPts val="1200"/>
              </a:spcAft>
            </a:pPr>
            <a:r>
              <a:rPr lang="en-US" dirty="0">
                <a:solidFill>
                  <a:srgbClr val="000000"/>
                </a:solidFill>
              </a:rPr>
              <a:t>Diverse communities can collectively leverage NIEM to increase efficiencies and improve decision-making</a:t>
            </a:r>
          </a:p>
          <a:p>
            <a:pPr marL="457200" indent="-398463">
              <a:spcBef>
                <a:spcPts val="600"/>
              </a:spcBef>
              <a:spcAft>
                <a:spcPts val="1200"/>
              </a:spcAft>
            </a:pPr>
            <a:r>
              <a:rPr lang="en-US" dirty="0">
                <a:solidFill>
                  <a:srgbClr val="000000"/>
                </a:solidFill>
              </a:rPr>
              <a:t>NIEM is available to everyone, including public and private organizations</a:t>
            </a:r>
          </a:p>
          <a:p>
            <a:pPr marL="457200" indent="-398463">
              <a:spcBef>
                <a:spcPts val="600"/>
              </a:spcBef>
              <a:spcAft>
                <a:spcPts val="1200"/>
              </a:spcAft>
            </a:pPr>
            <a:r>
              <a:rPr lang="en-US" dirty="0">
                <a:solidFill>
                  <a:srgbClr val="000000"/>
                </a:solidFill>
              </a:rPr>
              <a:t>NIEM includes a data model, governance, training, tools, technical support services, and an active community to assist users in adopting a standards-based approach to exchanging data</a:t>
            </a:r>
          </a:p>
        </p:txBody>
      </p:sp>
      <p:grpSp>
        <p:nvGrpSpPr>
          <p:cNvPr id="69" name="Group 68">
            <a:extLst>
              <a:ext uri="{FF2B5EF4-FFF2-40B4-BE49-F238E27FC236}">
                <a16:creationId xmlns:a16="http://schemas.microsoft.com/office/drawing/2014/main" id="{7EA1D844-31C8-674B-8C77-B7EFAC67CE53}"/>
              </a:ext>
            </a:extLst>
          </p:cNvPr>
          <p:cNvGrpSpPr/>
          <p:nvPr/>
        </p:nvGrpSpPr>
        <p:grpSpPr>
          <a:xfrm>
            <a:off x="827066" y="3233905"/>
            <a:ext cx="10454940" cy="3097205"/>
            <a:chOff x="783867" y="3020962"/>
            <a:chExt cx="10454940" cy="3097205"/>
          </a:xfrm>
        </p:grpSpPr>
        <p:grpSp>
          <p:nvGrpSpPr>
            <p:cNvPr id="70" name="Group 69">
              <a:extLst>
                <a:ext uri="{FF2B5EF4-FFF2-40B4-BE49-F238E27FC236}">
                  <a16:creationId xmlns:a16="http://schemas.microsoft.com/office/drawing/2014/main" id="{F8EA9904-384C-0645-986B-2C0637994705}"/>
                </a:ext>
              </a:extLst>
            </p:cNvPr>
            <p:cNvGrpSpPr/>
            <p:nvPr/>
          </p:nvGrpSpPr>
          <p:grpSpPr>
            <a:xfrm>
              <a:off x="783867" y="3020962"/>
              <a:ext cx="10438315" cy="3097205"/>
              <a:chOff x="1997963" y="3087464"/>
              <a:chExt cx="8154924" cy="3249168"/>
            </a:xfrm>
          </p:grpSpPr>
          <p:sp>
            <p:nvSpPr>
              <p:cNvPr id="74" name="object 4">
                <a:extLst>
                  <a:ext uri="{FF2B5EF4-FFF2-40B4-BE49-F238E27FC236}">
                    <a16:creationId xmlns:a16="http://schemas.microsoft.com/office/drawing/2014/main" id="{4BB9BA2D-F917-5E42-8C91-74E7A5F9EA3E}"/>
                  </a:ext>
                </a:extLst>
              </p:cNvPr>
              <p:cNvSpPr/>
              <p:nvPr/>
            </p:nvSpPr>
            <p:spPr>
              <a:xfrm>
                <a:off x="7554467"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5" name="object 6">
                <a:extLst>
                  <a:ext uri="{FF2B5EF4-FFF2-40B4-BE49-F238E27FC236}">
                    <a16:creationId xmlns:a16="http://schemas.microsoft.com/office/drawing/2014/main" id="{A4AAF3C9-93B2-8948-8A08-3DEBE33911FD}"/>
                  </a:ext>
                </a:extLst>
              </p:cNvPr>
              <p:cNvSpPr/>
              <p:nvPr/>
            </p:nvSpPr>
            <p:spPr>
              <a:xfrm>
                <a:off x="4786884"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19" y="0"/>
                    </a:lnTo>
                    <a:lnTo>
                      <a:pt x="2502899" y="7116"/>
                    </a:lnTo>
                    <a:lnTo>
                      <a:pt x="2541251" y="26936"/>
                    </a:lnTo>
                    <a:lnTo>
                      <a:pt x="2571483" y="57168"/>
                    </a:lnTo>
                    <a:lnTo>
                      <a:pt x="2591303" y="95520"/>
                    </a:lnTo>
                    <a:lnTo>
                      <a:pt x="2598419" y="139700"/>
                    </a:lnTo>
                    <a:lnTo>
                      <a:pt x="2598419" y="3104959"/>
                    </a:lnTo>
                    <a:lnTo>
                      <a:pt x="2591303" y="3149093"/>
                    </a:lnTo>
                    <a:lnTo>
                      <a:pt x="2571483" y="3187424"/>
                    </a:lnTo>
                    <a:lnTo>
                      <a:pt x="2541251" y="3217652"/>
                    </a:lnTo>
                    <a:lnTo>
                      <a:pt x="2502899" y="3237476"/>
                    </a:lnTo>
                    <a:lnTo>
                      <a:pt x="2458719"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6" name="object 8">
                <a:extLst>
                  <a:ext uri="{FF2B5EF4-FFF2-40B4-BE49-F238E27FC236}">
                    <a16:creationId xmlns:a16="http://schemas.microsoft.com/office/drawing/2014/main" id="{A344CDF4-3E14-D44D-B3CC-9CA68F7ACBA2}"/>
                  </a:ext>
                </a:extLst>
              </p:cNvPr>
              <p:cNvSpPr/>
              <p:nvPr/>
            </p:nvSpPr>
            <p:spPr>
              <a:xfrm>
                <a:off x="1997963" y="3087464"/>
                <a:ext cx="2598420" cy="3244850"/>
              </a:xfrm>
              <a:custGeom>
                <a:avLst/>
                <a:gdLst/>
                <a:ahLst/>
                <a:cxnLst/>
                <a:rect l="l" t="t" r="r" b="b"/>
                <a:pathLst>
                  <a:path w="2598420" h="3244850">
                    <a:moveTo>
                      <a:pt x="0" y="139700"/>
                    </a:moveTo>
                    <a:lnTo>
                      <a:pt x="7119" y="95520"/>
                    </a:lnTo>
                    <a:lnTo>
                      <a:pt x="26943" y="57168"/>
                    </a:lnTo>
                    <a:lnTo>
                      <a:pt x="57171" y="26936"/>
                    </a:lnTo>
                    <a:lnTo>
                      <a:pt x="95502" y="7116"/>
                    </a:lnTo>
                    <a:lnTo>
                      <a:pt x="139636"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636" y="3244596"/>
                    </a:lnTo>
                    <a:lnTo>
                      <a:pt x="95502" y="3237476"/>
                    </a:lnTo>
                    <a:lnTo>
                      <a:pt x="57171" y="3217652"/>
                    </a:lnTo>
                    <a:lnTo>
                      <a:pt x="26943" y="3187424"/>
                    </a:lnTo>
                    <a:lnTo>
                      <a:pt x="7119"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7" name="object 10">
                <a:extLst>
                  <a:ext uri="{FF2B5EF4-FFF2-40B4-BE49-F238E27FC236}">
                    <a16:creationId xmlns:a16="http://schemas.microsoft.com/office/drawing/2014/main" id="{2E7CC5B3-0C57-DD4F-B940-37DDB8F23E22}"/>
                  </a:ext>
                </a:extLst>
              </p:cNvPr>
              <p:cNvSpPr/>
              <p:nvPr/>
            </p:nvSpPr>
            <p:spPr>
              <a:xfrm>
                <a:off x="2023873" y="3605625"/>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8" name="object 11">
                <a:extLst>
                  <a:ext uri="{FF2B5EF4-FFF2-40B4-BE49-F238E27FC236}">
                    <a16:creationId xmlns:a16="http://schemas.microsoft.com/office/drawing/2014/main" id="{0185D7D7-2B34-D745-B581-2D0DC9B99456}"/>
                  </a:ext>
                </a:extLst>
              </p:cNvPr>
              <p:cNvSpPr/>
              <p:nvPr/>
            </p:nvSpPr>
            <p:spPr>
              <a:xfrm>
                <a:off x="2447544" y="3694042"/>
                <a:ext cx="1737360" cy="583666"/>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9" name="object 12">
                <a:extLst>
                  <a:ext uri="{FF2B5EF4-FFF2-40B4-BE49-F238E27FC236}">
                    <a16:creationId xmlns:a16="http://schemas.microsoft.com/office/drawing/2014/main" id="{C1FD5632-545A-564E-A3DF-56FEAF6B55E6}"/>
                  </a:ext>
                </a:extLst>
              </p:cNvPr>
              <p:cNvSpPr/>
              <p:nvPr/>
            </p:nvSpPr>
            <p:spPr>
              <a:xfrm>
                <a:off x="2071116" y="3633058"/>
                <a:ext cx="2452116" cy="627887"/>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0" name="object 13">
                <a:extLst>
                  <a:ext uri="{FF2B5EF4-FFF2-40B4-BE49-F238E27FC236}">
                    <a16:creationId xmlns:a16="http://schemas.microsoft.com/office/drawing/2014/main" id="{08796DA3-80CF-A84B-B433-1DCFD8DD1142}"/>
                  </a:ext>
                </a:extLst>
              </p:cNvPr>
              <p:cNvSpPr/>
              <p:nvPr/>
            </p:nvSpPr>
            <p:spPr>
              <a:xfrm>
                <a:off x="2071116" y="3633058"/>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1" name="object 14">
                <a:extLst>
                  <a:ext uri="{FF2B5EF4-FFF2-40B4-BE49-F238E27FC236}">
                    <a16:creationId xmlns:a16="http://schemas.microsoft.com/office/drawing/2014/main" id="{312B1A89-9213-3C45-AC81-BD8DF7B61758}"/>
                  </a:ext>
                </a:extLst>
              </p:cNvPr>
              <p:cNvSpPr txBox="1"/>
              <p:nvPr/>
            </p:nvSpPr>
            <p:spPr>
              <a:xfrm>
                <a:off x="2073110" y="3827267"/>
                <a:ext cx="2450122" cy="239468"/>
              </a:xfrm>
              <a:prstGeom prst="rect">
                <a:avLst/>
              </a:prstGeom>
            </p:spPr>
            <p:txBody>
              <a:bodyPr vert="horz" wrap="square" lIns="0" tIns="12700" rIns="0" bIns="0" rtlCol="0">
                <a:spAutoFit/>
              </a:bodyPr>
              <a:lstStyle/>
              <a:p>
                <a:pPr marL="346075" marR="5080" lvl="0" indent="-33401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8A8A8A"/>
                    </a:solidFill>
                    <a:effectLst/>
                    <a:uLnTx/>
                    <a:uFillTx/>
                    <a:latin typeface="Arial"/>
                    <a:ea typeface="+mn-ea"/>
                    <a:cs typeface="Arial"/>
                  </a:rPr>
                  <a:t>Formal</a:t>
                </a:r>
                <a:r>
                  <a:rPr kumimoji="0" sz="1400" b="1" i="0" u="none" strike="noStrike" kern="1200" cap="none" spc="-7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Governance</a:t>
                </a:r>
                <a:r>
                  <a:rPr kumimoji="0" lang="en-US" sz="1400" b="1" i="0" u="none" strike="noStrike" kern="1200" cap="none" spc="-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Processes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82" name="object 15">
                <a:extLst>
                  <a:ext uri="{FF2B5EF4-FFF2-40B4-BE49-F238E27FC236}">
                    <a16:creationId xmlns:a16="http://schemas.microsoft.com/office/drawing/2014/main" id="{0F1A2B41-7E09-D24A-8313-33DAC2A7BABC}"/>
                  </a:ext>
                </a:extLst>
              </p:cNvPr>
              <p:cNvSpPr/>
              <p:nvPr/>
            </p:nvSpPr>
            <p:spPr>
              <a:xfrm>
                <a:off x="2023873" y="4276184"/>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3" name="object 16">
                <a:extLst>
                  <a:ext uri="{FF2B5EF4-FFF2-40B4-BE49-F238E27FC236}">
                    <a16:creationId xmlns:a16="http://schemas.microsoft.com/office/drawing/2014/main" id="{4B7FAEAC-54B9-B340-A8EE-DA95E3B50810}"/>
                  </a:ext>
                </a:extLst>
              </p:cNvPr>
              <p:cNvSpPr/>
              <p:nvPr/>
            </p:nvSpPr>
            <p:spPr>
              <a:xfrm>
                <a:off x="2441448" y="4446912"/>
                <a:ext cx="1708403" cy="400773"/>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4" name="object 17">
                <a:extLst>
                  <a:ext uri="{FF2B5EF4-FFF2-40B4-BE49-F238E27FC236}">
                    <a16:creationId xmlns:a16="http://schemas.microsoft.com/office/drawing/2014/main" id="{C60AB806-F0BF-814A-BF01-9B98007C7429}"/>
                  </a:ext>
                </a:extLst>
              </p:cNvPr>
              <p:cNvSpPr/>
              <p:nvPr/>
            </p:nvSpPr>
            <p:spPr>
              <a:xfrm>
                <a:off x="2071116" y="4303616"/>
                <a:ext cx="2452116" cy="627888"/>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5" name="object 18">
                <a:extLst>
                  <a:ext uri="{FF2B5EF4-FFF2-40B4-BE49-F238E27FC236}">
                    <a16:creationId xmlns:a16="http://schemas.microsoft.com/office/drawing/2014/main" id="{E6013CEE-BE9C-FD41-B9FE-104A0E975897}"/>
                  </a:ext>
                </a:extLst>
              </p:cNvPr>
              <p:cNvSpPr/>
              <p:nvPr/>
            </p:nvSpPr>
            <p:spPr>
              <a:xfrm>
                <a:off x="2071116" y="4303617"/>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6" name="object 19">
                <a:extLst>
                  <a:ext uri="{FF2B5EF4-FFF2-40B4-BE49-F238E27FC236}">
                    <a16:creationId xmlns:a16="http://schemas.microsoft.com/office/drawing/2014/main" id="{1667CE4B-5221-E449-9789-C943287312E3}"/>
                  </a:ext>
                </a:extLst>
              </p:cNvPr>
              <p:cNvSpPr txBox="1"/>
              <p:nvPr/>
            </p:nvSpPr>
            <p:spPr>
              <a:xfrm>
                <a:off x="2073110" y="4497826"/>
                <a:ext cx="2450122"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Online</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Repositories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87" name="object 20">
                <a:extLst>
                  <a:ext uri="{FF2B5EF4-FFF2-40B4-BE49-F238E27FC236}">
                    <a16:creationId xmlns:a16="http://schemas.microsoft.com/office/drawing/2014/main" id="{00B43550-EA2E-EF44-9766-A7CC3A78F412}"/>
                  </a:ext>
                </a:extLst>
              </p:cNvPr>
              <p:cNvSpPr/>
              <p:nvPr/>
            </p:nvSpPr>
            <p:spPr>
              <a:xfrm>
                <a:off x="2023873" y="4948282"/>
                <a:ext cx="2542031" cy="719315"/>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8" name="object 21">
                <a:extLst>
                  <a:ext uri="{FF2B5EF4-FFF2-40B4-BE49-F238E27FC236}">
                    <a16:creationId xmlns:a16="http://schemas.microsoft.com/office/drawing/2014/main" id="{51252638-7321-D64A-BD7C-75D6C5DC57F9}"/>
                  </a:ext>
                </a:extLst>
              </p:cNvPr>
              <p:cNvSpPr/>
              <p:nvPr/>
            </p:nvSpPr>
            <p:spPr>
              <a:xfrm>
                <a:off x="2196084" y="5118996"/>
                <a:ext cx="2197607" cy="400773"/>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9" name="object 22">
                <a:extLst>
                  <a:ext uri="{FF2B5EF4-FFF2-40B4-BE49-F238E27FC236}">
                    <a16:creationId xmlns:a16="http://schemas.microsoft.com/office/drawing/2014/main" id="{9C99087A-AB49-7A48-9439-BA7F3E390AA7}"/>
                  </a:ext>
                </a:extLst>
              </p:cNvPr>
              <p:cNvSpPr/>
              <p:nvPr/>
            </p:nvSpPr>
            <p:spPr>
              <a:xfrm>
                <a:off x="2071116" y="4975700"/>
                <a:ext cx="2452116" cy="6294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0" name="object 23">
                <a:extLst>
                  <a:ext uri="{FF2B5EF4-FFF2-40B4-BE49-F238E27FC236}">
                    <a16:creationId xmlns:a16="http://schemas.microsoft.com/office/drawing/2014/main" id="{11E6BDBB-85F4-5746-83D6-BC8EBC591C57}"/>
                  </a:ext>
                </a:extLst>
              </p:cNvPr>
              <p:cNvSpPr/>
              <p:nvPr/>
            </p:nvSpPr>
            <p:spPr>
              <a:xfrm>
                <a:off x="2071116" y="4975701"/>
                <a:ext cx="2452370" cy="629920"/>
              </a:xfrm>
              <a:custGeom>
                <a:avLst/>
                <a:gdLst/>
                <a:ahLst/>
                <a:cxnLst/>
                <a:rect l="l" t="t" r="r" b="b"/>
                <a:pathLst>
                  <a:path w="2452370" h="629920">
                    <a:moveTo>
                      <a:pt x="0" y="104901"/>
                    </a:moveTo>
                    <a:lnTo>
                      <a:pt x="8243" y="64079"/>
                    </a:lnTo>
                    <a:lnTo>
                      <a:pt x="30724" y="30734"/>
                    </a:lnTo>
                    <a:lnTo>
                      <a:pt x="64068" y="8247"/>
                    </a:lnTo>
                    <a:lnTo>
                      <a:pt x="104902" y="0"/>
                    </a:lnTo>
                    <a:lnTo>
                      <a:pt x="2347214" y="0"/>
                    </a:lnTo>
                    <a:lnTo>
                      <a:pt x="2388036" y="8247"/>
                    </a:lnTo>
                    <a:lnTo>
                      <a:pt x="2421381" y="30733"/>
                    </a:lnTo>
                    <a:lnTo>
                      <a:pt x="2443868" y="64079"/>
                    </a:lnTo>
                    <a:lnTo>
                      <a:pt x="2452116" y="104901"/>
                    </a:lnTo>
                    <a:lnTo>
                      <a:pt x="2452116" y="524510"/>
                    </a:lnTo>
                    <a:lnTo>
                      <a:pt x="2443868" y="565332"/>
                    </a:lnTo>
                    <a:lnTo>
                      <a:pt x="2421382" y="598677"/>
                    </a:lnTo>
                    <a:lnTo>
                      <a:pt x="2388036" y="621164"/>
                    </a:lnTo>
                    <a:lnTo>
                      <a:pt x="2347214" y="629412"/>
                    </a:lnTo>
                    <a:lnTo>
                      <a:pt x="104902" y="629412"/>
                    </a:lnTo>
                    <a:lnTo>
                      <a:pt x="64068" y="621164"/>
                    </a:lnTo>
                    <a:lnTo>
                      <a:pt x="30724" y="598678"/>
                    </a:lnTo>
                    <a:lnTo>
                      <a:pt x="8243"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1" name="object 24">
                <a:extLst>
                  <a:ext uri="{FF2B5EF4-FFF2-40B4-BE49-F238E27FC236}">
                    <a16:creationId xmlns:a16="http://schemas.microsoft.com/office/drawing/2014/main" id="{3DC82B91-B255-5C49-97D6-D0C0E1D06FC3}"/>
                  </a:ext>
                </a:extLst>
              </p:cNvPr>
              <p:cNvSpPr txBox="1"/>
              <p:nvPr/>
            </p:nvSpPr>
            <p:spPr>
              <a:xfrm>
                <a:off x="2078255" y="5170672"/>
                <a:ext cx="2444976"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Mission-Oriented</a:t>
                </a:r>
                <a:r>
                  <a:rPr kumimoji="0" sz="1400" b="1" i="0" u="none" strike="noStrike" kern="1200" cap="none" spc="-2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Domains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92" name="object 25">
                <a:extLst>
                  <a:ext uri="{FF2B5EF4-FFF2-40B4-BE49-F238E27FC236}">
                    <a16:creationId xmlns:a16="http://schemas.microsoft.com/office/drawing/2014/main" id="{75EFE694-0D38-5B41-A7F0-8FB32600913D}"/>
                  </a:ext>
                </a:extLst>
              </p:cNvPr>
              <p:cNvSpPr/>
              <p:nvPr/>
            </p:nvSpPr>
            <p:spPr>
              <a:xfrm>
                <a:off x="2023873" y="5618828"/>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3" name="object 26">
                <a:extLst>
                  <a:ext uri="{FF2B5EF4-FFF2-40B4-BE49-F238E27FC236}">
                    <a16:creationId xmlns:a16="http://schemas.microsoft.com/office/drawing/2014/main" id="{C9DEF27E-C9A2-CA45-9644-0A6E4394587A}"/>
                  </a:ext>
                </a:extLst>
              </p:cNvPr>
              <p:cNvSpPr/>
              <p:nvPr/>
            </p:nvSpPr>
            <p:spPr>
              <a:xfrm>
                <a:off x="2522220" y="5707221"/>
                <a:ext cx="1546859" cy="565378"/>
              </a:xfrm>
              <a:prstGeom prst="rect">
                <a:avLst/>
              </a:prstGeom>
              <a:blipFill>
                <a:blip r:embed="rId1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4" name="object 27">
                <a:extLst>
                  <a:ext uri="{FF2B5EF4-FFF2-40B4-BE49-F238E27FC236}">
                    <a16:creationId xmlns:a16="http://schemas.microsoft.com/office/drawing/2014/main" id="{B060D182-3B0A-6B43-8D32-FABC1D3AF3D9}"/>
                  </a:ext>
                </a:extLst>
              </p:cNvPr>
              <p:cNvSpPr/>
              <p:nvPr/>
            </p:nvSpPr>
            <p:spPr>
              <a:xfrm>
                <a:off x="2071116" y="5646260"/>
                <a:ext cx="2452116" cy="627888"/>
              </a:xfrm>
              <a:prstGeom prst="rect">
                <a:avLst/>
              </a:prstGeom>
              <a:blipFill>
                <a:blip r:embed="rId1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5" name="object 28">
                <a:extLst>
                  <a:ext uri="{FF2B5EF4-FFF2-40B4-BE49-F238E27FC236}">
                    <a16:creationId xmlns:a16="http://schemas.microsoft.com/office/drawing/2014/main" id="{38881E8E-87BF-EB4D-8E84-74CCD5E5E1D2}"/>
                  </a:ext>
                </a:extLst>
              </p:cNvPr>
              <p:cNvSpPr/>
              <p:nvPr/>
            </p:nvSpPr>
            <p:spPr>
              <a:xfrm>
                <a:off x="2071116" y="5646261"/>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74"/>
                    </a:lnTo>
                    <a:lnTo>
                      <a:pt x="2421461" y="597238"/>
                    </a:lnTo>
                    <a:lnTo>
                      <a:pt x="2388197" y="619664"/>
                    </a:lnTo>
                    <a:lnTo>
                      <a:pt x="2347467" y="627888"/>
                    </a:lnTo>
                    <a:lnTo>
                      <a:pt x="104648" y="627888"/>
                    </a:lnTo>
                    <a:lnTo>
                      <a:pt x="63913" y="619664"/>
                    </a:lnTo>
                    <a:lnTo>
                      <a:pt x="30649" y="597238"/>
                    </a:lnTo>
                    <a:lnTo>
                      <a:pt x="8223" y="563974"/>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6" name="object 29">
                <a:extLst>
                  <a:ext uri="{FF2B5EF4-FFF2-40B4-BE49-F238E27FC236}">
                    <a16:creationId xmlns:a16="http://schemas.microsoft.com/office/drawing/2014/main" id="{53AA3C44-37BD-3644-8335-ADD6E5A7AC17}"/>
                  </a:ext>
                </a:extLst>
              </p:cNvPr>
              <p:cNvSpPr txBox="1"/>
              <p:nvPr/>
            </p:nvSpPr>
            <p:spPr>
              <a:xfrm>
                <a:off x="2068068" y="5855270"/>
                <a:ext cx="2452116" cy="209870"/>
              </a:xfrm>
              <a:prstGeom prst="rect">
                <a:avLst/>
              </a:prstGeom>
            </p:spPr>
            <p:txBody>
              <a:bodyPr vert="horz" wrap="square" lIns="0" tIns="33019" rIns="0" bIns="0" rtlCol="0">
                <a:spAutoFit/>
              </a:bodyPr>
              <a:lstStyle/>
              <a:p>
                <a:pPr marL="12700" marR="5080" lvl="0" indent="120014" algn="ctr"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Self-Managing</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Domain</a:t>
                </a:r>
                <a:r>
                  <a:rPr kumimoji="0" sz="1400" b="1" i="0" u="none" strike="noStrike" kern="1200" cap="none" spc="-5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Stewards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97" name="object 30">
                <a:extLst>
                  <a:ext uri="{FF2B5EF4-FFF2-40B4-BE49-F238E27FC236}">
                    <a16:creationId xmlns:a16="http://schemas.microsoft.com/office/drawing/2014/main" id="{A39B14CF-AD23-9D46-A875-0CB06BF18DD0}"/>
                  </a:ext>
                </a:extLst>
              </p:cNvPr>
              <p:cNvSpPr/>
              <p:nvPr/>
            </p:nvSpPr>
            <p:spPr>
              <a:xfrm>
                <a:off x="4806697" y="3605625"/>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8" name="object 31">
                <a:extLst>
                  <a:ext uri="{FF2B5EF4-FFF2-40B4-BE49-F238E27FC236}">
                    <a16:creationId xmlns:a16="http://schemas.microsoft.com/office/drawing/2014/main" id="{7477B0E3-E64E-9549-9216-2E2187E30E9A}"/>
                  </a:ext>
                </a:extLst>
              </p:cNvPr>
              <p:cNvSpPr/>
              <p:nvPr/>
            </p:nvSpPr>
            <p:spPr>
              <a:xfrm>
                <a:off x="5538216" y="3776352"/>
                <a:ext cx="1075931" cy="400773"/>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9" name="object 32">
                <a:extLst>
                  <a:ext uri="{FF2B5EF4-FFF2-40B4-BE49-F238E27FC236}">
                    <a16:creationId xmlns:a16="http://schemas.microsoft.com/office/drawing/2014/main" id="{66E732D9-37ED-C349-A771-D0FB2038CF49}"/>
                  </a:ext>
                </a:extLst>
              </p:cNvPr>
              <p:cNvSpPr/>
              <p:nvPr/>
            </p:nvSpPr>
            <p:spPr>
              <a:xfrm>
                <a:off x="4853940" y="3633058"/>
                <a:ext cx="2450592" cy="627887"/>
              </a:xfrm>
              <a:prstGeom prst="rect">
                <a:avLst/>
              </a:prstGeom>
              <a:blipFill>
                <a:blip r:embed="rId1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0" name="object 33">
                <a:extLst>
                  <a:ext uri="{FF2B5EF4-FFF2-40B4-BE49-F238E27FC236}">
                    <a16:creationId xmlns:a16="http://schemas.microsoft.com/office/drawing/2014/main" id="{AC5D020D-5D9F-924C-9A6F-F17957243795}"/>
                  </a:ext>
                </a:extLst>
              </p:cNvPr>
              <p:cNvSpPr/>
              <p:nvPr/>
            </p:nvSpPr>
            <p:spPr>
              <a:xfrm>
                <a:off x="4853940"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1" name="object 34">
                <a:extLst>
                  <a:ext uri="{FF2B5EF4-FFF2-40B4-BE49-F238E27FC236}">
                    <a16:creationId xmlns:a16="http://schemas.microsoft.com/office/drawing/2014/main" id="{B850F636-7663-684E-8E55-59CAF91C4C3A}"/>
                  </a:ext>
                </a:extLst>
              </p:cNvPr>
              <p:cNvSpPr txBox="1"/>
              <p:nvPr/>
            </p:nvSpPr>
            <p:spPr>
              <a:xfrm>
                <a:off x="4847830" y="3827267"/>
                <a:ext cx="2456701"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Data</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Model</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02" name="object 35">
                <a:extLst>
                  <a:ext uri="{FF2B5EF4-FFF2-40B4-BE49-F238E27FC236}">
                    <a16:creationId xmlns:a16="http://schemas.microsoft.com/office/drawing/2014/main" id="{3C11FE45-65F8-464D-AEAE-D0717D5CCB27}"/>
                  </a:ext>
                </a:extLst>
              </p:cNvPr>
              <p:cNvSpPr/>
              <p:nvPr/>
            </p:nvSpPr>
            <p:spPr>
              <a:xfrm>
                <a:off x="4806697" y="4276184"/>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3" name="object 36">
                <a:extLst>
                  <a:ext uri="{FF2B5EF4-FFF2-40B4-BE49-F238E27FC236}">
                    <a16:creationId xmlns:a16="http://schemas.microsoft.com/office/drawing/2014/main" id="{CCE85420-E1EC-B24D-B292-37D77CADA940}"/>
                  </a:ext>
                </a:extLst>
              </p:cNvPr>
              <p:cNvSpPr/>
              <p:nvPr/>
            </p:nvSpPr>
            <p:spPr>
              <a:xfrm>
                <a:off x="5280659" y="4446912"/>
                <a:ext cx="1592580" cy="400773"/>
              </a:xfrm>
              <a:prstGeom prst="rect">
                <a:avLst/>
              </a:prstGeom>
              <a:blipFill>
                <a:blip r:embed="rId1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4" name="object 37">
                <a:extLst>
                  <a:ext uri="{FF2B5EF4-FFF2-40B4-BE49-F238E27FC236}">
                    <a16:creationId xmlns:a16="http://schemas.microsoft.com/office/drawing/2014/main" id="{F880F3DA-B27A-DA45-827B-C7F3E8CD8031}"/>
                  </a:ext>
                </a:extLst>
              </p:cNvPr>
              <p:cNvSpPr/>
              <p:nvPr/>
            </p:nvSpPr>
            <p:spPr>
              <a:xfrm>
                <a:off x="4853940" y="4303616"/>
                <a:ext cx="2450592" cy="627888"/>
              </a:xfrm>
              <a:prstGeom prst="rect">
                <a:avLst/>
              </a:prstGeom>
              <a:blipFill>
                <a:blip r:embed="rId1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5" name="object 38">
                <a:extLst>
                  <a:ext uri="{FF2B5EF4-FFF2-40B4-BE49-F238E27FC236}">
                    <a16:creationId xmlns:a16="http://schemas.microsoft.com/office/drawing/2014/main" id="{1AF3FFEA-A702-B64E-AB99-E69475975B44}"/>
                  </a:ext>
                </a:extLst>
              </p:cNvPr>
              <p:cNvSpPr/>
              <p:nvPr/>
            </p:nvSpPr>
            <p:spPr>
              <a:xfrm>
                <a:off x="4853940"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6" name="object 39">
                <a:extLst>
                  <a:ext uri="{FF2B5EF4-FFF2-40B4-BE49-F238E27FC236}">
                    <a16:creationId xmlns:a16="http://schemas.microsoft.com/office/drawing/2014/main" id="{7256B4DB-A051-B944-82BC-7B8388F1A25B}"/>
                  </a:ext>
                </a:extLst>
              </p:cNvPr>
              <p:cNvSpPr txBox="1"/>
              <p:nvPr/>
            </p:nvSpPr>
            <p:spPr>
              <a:xfrm>
                <a:off x="4873917" y="4497826"/>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XML </a:t>
                </a:r>
                <a:r>
                  <a:rPr kumimoji="0" sz="1400" b="1" i="0" u="none" strike="noStrike" kern="1200" cap="none" spc="0" normalizeH="0" baseline="0" noProof="0" dirty="0">
                    <a:ln>
                      <a:noFill/>
                    </a:ln>
                    <a:solidFill>
                      <a:srgbClr val="7E7E7E"/>
                    </a:solidFill>
                    <a:effectLst/>
                    <a:uLnTx/>
                    <a:uFillTx/>
                    <a:latin typeface="Arial"/>
                    <a:ea typeface="+mn-ea"/>
                    <a:cs typeface="Arial"/>
                  </a:rPr>
                  <a:t>Design</a:t>
                </a:r>
                <a:r>
                  <a:rPr kumimoji="0" sz="1400" b="1" i="0" u="none" strike="noStrike" kern="1200" cap="none" spc="-9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Rules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07" name="object 40">
                <a:extLst>
                  <a:ext uri="{FF2B5EF4-FFF2-40B4-BE49-F238E27FC236}">
                    <a16:creationId xmlns:a16="http://schemas.microsoft.com/office/drawing/2014/main" id="{5E0E459C-3453-CF43-A587-C92E387FBA9A}"/>
                  </a:ext>
                </a:extLst>
              </p:cNvPr>
              <p:cNvSpPr/>
              <p:nvPr/>
            </p:nvSpPr>
            <p:spPr>
              <a:xfrm>
                <a:off x="4806697" y="4948282"/>
                <a:ext cx="2540507" cy="719315"/>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8" name="object 41">
                <a:extLst>
                  <a:ext uri="{FF2B5EF4-FFF2-40B4-BE49-F238E27FC236}">
                    <a16:creationId xmlns:a16="http://schemas.microsoft.com/office/drawing/2014/main" id="{03EA1AA8-CD40-3246-8E10-F7D8C2D27301}"/>
                  </a:ext>
                </a:extLst>
              </p:cNvPr>
              <p:cNvSpPr/>
              <p:nvPr/>
            </p:nvSpPr>
            <p:spPr>
              <a:xfrm>
                <a:off x="4974335" y="5118996"/>
                <a:ext cx="2205228" cy="400773"/>
              </a:xfrm>
              <a:prstGeom prst="rect">
                <a:avLst/>
              </a:prstGeom>
              <a:blipFill>
                <a:blip r:embed="rId1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9" name="object 42">
                <a:extLst>
                  <a:ext uri="{FF2B5EF4-FFF2-40B4-BE49-F238E27FC236}">
                    <a16:creationId xmlns:a16="http://schemas.microsoft.com/office/drawing/2014/main" id="{BFED8F44-3997-424D-969F-3486E9EA1C92}"/>
                  </a:ext>
                </a:extLst>
              </p:cNvPr>
              <p:cNvSpPr/>
              <p:nvPr/>
            </p:nvSpPr>
            <p:spPr>
              <a:xfrm>
                <a:off x="4853940" y="4975700"/>
                <a:ext cx="2450592" cy="629413"/>
              </a:xfrm>
              <a:prstGeom prst="rect">
                <a:avLst/>
              </a:prstGeom>
              <a:blipFill>
                <a:blip r:embed="rId2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0" name="object 43">
                <a:extLst>
                  <a:ext uri="{FF2B5EF4-FFF2-40B4-BE49-F238E27FC236}">
                    <a16:creationId xmlns:a16="http://schemas.microsoft.com/office/drawing/2014/main" id="{A12D8AC0-F515-9C47-A6F3-7631A65AB730}"/>
                  </a:ext>
                </a:extLst>
              </p:cNvPr>
              <p:cNvSpPr/>
              <p:nvPr/>
            </p:nvSpPr>
            <p:spPr>
              <a:xfrm>
                <a:off x="4853940"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1" name="object 44">
                <a:extLst>
                  <a:ext uri="{FF2B5EF4-FFF2-40B4-BE49-F238E27FC236}">
                    <a16:creationId xmlns:a16="http://schemas.microsoft.com/office/drawing/2014/main" id="{FFB7D511-E02F-0345-9407-02313278F82E}"/>
                  </a:ext>
                </a:extLst>
              </p:cNvPr>
              <p:cNvSpPr txBox="1"/>
              <p:nvPr/>
            </p:nvSpPr>
            <p:spPr>
              <a:xfrm>
                <a:off x="4873917" y="5170672"/>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Development</a:t>
                </a:r>
                <a:r>
                  <a:rPr kumimoji="0" sz="1400" b="1" i="0" u="none" strike="noStrike" kern="1200" cap="none" spc="-2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Methodology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12" name="object 45">
                <a:extLst>
                  <a:ext uri="{FF2B5EF4-FFF2-40B4-BE49-F238E27FC236}">
                    <a16:creationId xmlns:a16="http://schemas.microsoft.com/office/drawing/2014/main" id="{AB69E3B7-A52E-124D-BB1C-CDFFDD9588AE}"/>
                  </a:ext>
                </a:extLst>
              </p:cNvPr>
              <p:cNvSpPr/>
              <p:nvPr/>
            </p:nvSpPr>
            <p:spPr>
              <a:xfrm>
                <a:off x="4806697" y="5618828"/>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3" name="object 46">
                <a:extLst>
                  <a:ext uri="{FF2B5EF4-FFF2-40B4-BE49-F238E27FC236}">
                    <a16:creationId xmlns:a16="http://schemas.microsoft.com/office/drawing/2014/main" id="{EDA2464C-CBAB-CF4A-8BF9-AFFD97CA9060}"/>
                  </a:ext>
                </a:extLst>
              </p:cNvPr>
              <p:cNvSpPr/>
              <p:nvPr/>
            </p:nvSpPr>
            <p:spPr>
              <a:xfrm>
                <a:off x="5247132" y="5707221"/>
                <a:ext cx="1659636" cy="565378"/>
              </a:xfrm>
              <a:prstGeom prst="rect">
                <a:avLst/>
              </a:prstGeom>
              <a:blipFill>
                <a:blip r:embed="rId2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4" name="object 47">
                <a:extLst>
                  <a:ext uri="{FF2B5EF4-FFF2-40B4-BE49-F238E27FC236}">
                    <a16:creationId xmlns:a16="http://schemas.microsoft.com/office/drawing/2014/main" id="{715A7705-64E2-474B-BC33-DA2A358F5B58}"/>
                  </a:ext>
                </a:extLst>
              </p:cNvPr>
              <p:cNvSpPr/>
              <p:nvPr/>
            </p:nvSpPr>
            <p:spPr>
              <a:xfrm>
                <a:off x="4853940" y="5646260"/>
                <a:ext cx="2450592" cy="627888"/>
              </a:xfrm>
              <a:prstGeom prst="rect">
                <a:avLst/>
              </a:prstGeom>
              <a:blipFill>
                <a:blip r:embed="rId2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8B8B8B"/>
                  </a:solidFill>
                  <a:effectLst/>
                  <a:uLnTx/>
                  <a:uFillTx/>
                  <a:latin typeface="Arial"/>
                  <a:ea typeface="+mn-ea"/>
                  <a:cs typeface="+mn-cs"/>
                </a:endParaRPr>
              </a:p>
            </p:txBody>
          </p:sp>
          <p:sp>
            <p:nvSpPr>
              <p:cNvPr id="115" name="object 48">
                <a:extLst>
                  <a:ext uri="{FF2B5EF4-FFF2-40B4-BE49-F238E27FC236}">
                    <a16:creationId xmlns:a16="http://schemas.microsoft.com/office/drawing/2014/main" id="{81007322-305C-814C-AF4B-9587DCE9BB28}"/>
                  </a:ext>
                </a:extLst>
              </p:cNvPr>
              <p:cNvSpPr/>
              <p:nvPr/>
            </p:nvSpPr>
            <p:spPr>
              <a:xfrm>
                <a:off x="4853940"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6" name="object 49">
                <a:extLst>
                  <a:ext uri="{FF2B5EF4-FFF2-40B4-BE49-F238E27FC236}">
                    <a16:creationId xmlns:a16="http://schemas.microsoft.com/office/drawing/2014/main" id="{94721E04-6E34-6C41-8DD0-FFAEC279642D}"/>
                  </a:ext>
                </a:extLst>
              </p:cNvPr>
              <p:cNvSpPr txBox="1"/>
              <p:nvPr/>
            </p:nvSpPr>
            <p:spPr>
              <a:xfrm>
                <a:off x="4873917" y="5855270"/>
                <a:ext cx="2426042" cy="209870"/>
              </a:xfrm>
              <a:prstGeom prst="rect">
                <a:avLst/>
              </a:prstGeom>
            </p:spPr>
            <p:txBody>
              <a:bodyPr vert="horz" wrap="square" lIns="0" tIns="33019" rIns="0" bIns="0" rtlCol="0">
                <a:spAutoFit/>
              </a:bodyPr>
              <a:lstStyle/>
              <a:p>
                <a:pPr marL="12700" marR="5080" lvl="0" indent="3028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Predefined </a:t>
                </a:r>
                <a:r>
                  <a:rPr kumimoji="0" sz="1400" b="1" i="0" u="none" strike="noStrike" kern="1200" cap="none" spc="-5" normalizeH="0" baseline="0" noProof="0" dirty="0">
                    <a:ln>
                      <a:noFill/>
                    </a:ln>
                    <a:solidFill>
                      <a:srgbClr val="7E7E7E"/>
                    </a:solidFill>
                    <a:effectLst/>
                    <a:uLnTx/>
                    <a:uFillTx/>
                    <a:latin typeface="Arial"/>
                    <a:ea typeface="+mn-ea"/>
                    <a:cs typeface="Arial"/>
                  </a:rPr>
                  <a:t>Deliverables</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(IEPD)</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17" name="object 50">
                <a:extLst>
                  <a:ext uri="{FF2B5EF4-FFF2-40B4-BE49-F238E27FC236}">
                    <a16:creationId xmlns:a16="http://schemas.microsoft.com/office/drawing/2014/main" id="{EB0C58C1-3491-1548-AF31-D9B277AA44B1}"/>
                  </a:ext>
                </a:extLst>
              </p:cNvPr>
              <p:cNvSpPr/>
              <p:nvPr/>
            </p:nvSpPr>
            <p:spPr>
              <a:xfrm>
                <a:off x="7574280" y="3605625"/>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8" name="object 51">
                <a:extLst>
                  <a:ext uri="{FF2B5EF4-FFF2-40B4-BE49-F238E27FC236}">
                    <a16:creationId xmlns:a16="http://schemas.microsoft.com/office/drawing/2014/main" id="{E9C68A72-FD42-3942-8261-1C9348B13863}"/>
                  </a:ext>
                </a:extLst>
              </p:cNvPr>
              <p:cNvSpPr/>
              <p:nvPr/>
            </p:nvSpPr>
            <p:spPr>
              <a:xfrm>
                <a:off x="7891271" y="3694042"/>
                <a:ext cx="1947672" cy="565378"/>
              </a:xfrm>
              <a:prstGeom prst="rect">
                <a:avLst/>
              </a:prstGeom>
              <a:blipFill>
                <a:blip r:embed="rId2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9" name="object 52">
                <a:extLst>
                  <a:ext uri="{FF2B5EF4-FFF2-40B4-BE49-F238E27FC236}">
                    <a16:creationId xmlns:a16="http://schemas.microsoft.com/office/drawing/2014/main" id="{859F7A49-944E-354A-96BE-D38F9D3258BA}"/>
                  </a:ext>
                </a:extLst>
              </p:cNvPr>
              <p:cNvSpPr/>
              <p:nvPr/>
            </p:nvSpPr>
            <p:spPr>
              <a:xfrm>
                <a:off x="7621523" y="3633058"/>
                <a:ext cx="2450592" cy="627887"/>
              </a:xfrm>
              <a:prstGeom prst="rect">
                <a:avLst/>
              </a:prstGeom>
              <a:blipFill>
                <a:blip r:embed="rId1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0" name="object 53">
                <a:extLst>
                  <a:ext uri="{FF2B5EF4-FFF2-40B4-BE49-F238E27FC236}">
                    <a16:creationId xmlns:a16="http://schemas.microsoft.com/office/drawing/2014/main" id="{524FEB26-3E53-5848-9EED-B61D0BA57E23}"/>
                  </a:ext>
                </a:extLst>
              </p:cNvPr>
              <p:cNvSpPr/>
              <p:nvPr/>
            </p:nvSpPr>
            <p:spPr>
              <a:xfrm>
                <a:off x="7621523"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1" name="object 54">
                <a:extLst>
                  <a:ext uri="{FF2B5EF4-FFF2-40B4-BE49-F238E27FC236}">
                    <a16:creationId xmlns:a16="http://schemas.microsoft.com/office/drawing/2014/main" id="{ED403725-61E2-724B-92A3-0BFC8A1A4A41}"/>
                  </a:ext>
                </a:extLst>
              </p:cNvPr>
              <p:cNvSpPr txBox="1"/>
              <p:nvPr/>
            </p:nvSpPr>
            <p:spPr>
              <a:xfrm>
                <a:off x="7621014" y="3754620"/>
                <a:ext cx="2395492" cy="384762"/>
              </a:xfrm>
              <a:prstGeom prst="rect">
                <a:avLst/>
              </a:prstGeom>
            </p:spPr>
            <p:txBody>
              <a:bodyPr vert="horz" wrap="square" lIns="0" tIns="33020" rIns="0" bIns="0" rtlCol="0">
                <a:spAutoFit/>
              </a:bodyPr>
              <a:lstStyle/>
              <a:p>
                <a:pPr marL="314325" marR="5080" lvl="0" indent="-302260" algn="ctr" defTabSz="457200" rtl="0" eaLnBrk="1" fontAlgn="auto" latinLnBrk="0" hangingPunct="1">
                  <a:lnSpc>
                    <a:spcPts val="1300"/>
                  </a:lnSpc>
                  <a:spcBef>
                    <a:spcPts val="260"/>
                  </a:spcBef>
                  <a:spcAft>
                    <a:spcPts val="0"/>
                  </a:spcAft>
                  <a:buClrTx/>
                  <a:buSzTx/>
                  <a:buFontTx/>
                  <a:buNone/>
                  <a:tabLst/>
                  <a:defRPr/>
                </a:pPr>
                <a:r>
                  <a:rPr kumimoji="0" sz="1400" b="1" i="0" u="none" strike="noStrike" kern="1200" cap="none" spc="-20" normalizeH="0" baseline="0" noProof="0" dirty="0">
                    <a:ln>
                      <a:noFill/>
                    </a:ln>
                    <a:solidFill>
                      <a:srgbClr val="7E7E7E"/>
                    </a:solidFill>
                    <a:effectLst/>
                    <a:uLnTx/>
                    <a:uFillTx/>
                    <a:latin typeface="Arial"/>
                    <a:ea typeface="+mn-ea"/>
                    <a:cs typeface="Arial"/>
                  </a:rPr>
                  <a:t>Tools </a:t>
                </a:r>
                <a:r>
                  <a:rPr kumimoji="0" sz="1400" b="1" i="0" u="none" strike="noStrike" kern="1200" cap="none" spc="0" normalizeH="0" baseline="0" noProof="0" dirty="0">
                    <a:ln>
                      <a:noFill/>
                    </a:ln>
                    <a:solidFill>
                      <a:srgbClr val="7E7E7E"/>
                    </a:solidFill>
                    <a:effectLst/>
                    <a:uLnTx/>
                    <a:uFillTx/>
                    <a:latin typeface="Arial"/>
                    <a:ea typeface="+mn-ea"/>
                    <a:cs typeface="Arial"/>
                  </a:rPr>
                  <a:t>for </a:t>
                </a:r>
                <a:r>
                  <a:rPr kumimoji="0" sz="1400" b="1" i="0" u="none" strike="noStrike" kern="1200" cap="none" spc="-5" normalizeH="0" baseline="0" noProof="0" dirty="0">
                    <a:ln>
                      <a:noFill/>
                    </a:ln>
                    <a:solidFill>
                      <a:srgbClr val="7E7E7E"/>
                    </a:solidFill>
                    <a:effectLst/>
                    <a:uLnTx/>
                    <a:uFillTx/>
                    <a:latin typeface="Arial"/>
                    <a:ea typeface="+mn-ea"/>
                    <a:cs typeface="Arial"/>
                  </a:rPr>
                  <a:t>Development </a:t>
                </a:r>
                <a:r>
                  <a:rPr kumimoji="0" sz="1400" b="1" i="0" u="none" strike="noStrike" kern="1200" cap="none" spc="0" normalizeH="0" baseline="0" noProof="0" dirty="0">
                    <a:ln>
                      <a:noFill/>
                    </a:ln>
                    <a:solidFill>
                      <a:srgbClr val="7E7E7E"/>
                    </a:solidFill>
                    <a:effectLst/>
                    <a:uLnTx/>
                    <a:uFillTx/>
                    <a:latin typeface="Arial"/>
                    <a:ea typeface="+mn-ea"/>
                    <a:cs typeface="Arial"/>
                  </a:rPr>
                  <a:t>and</a:t>
                </a:r>
                <a:r>
                  <a:rPr kumimoji="0" sz="1400" b="1" i="0" u="none" strike="noStrike" kern="1200" cap="none" spc="-1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Discovery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22" name="object 55">
                <a:extLst>
                  <a:ext uri="{FF2B5EF4-FFF2-40B4-BE49-F238E27FC236}">
                    <a16:creationId xmlns:a16="http://schemas.microsoft.com/office/drawing/2014/main" id="{7A4CD1AD-901C-5745-A442-861DCD7CDAA1}"/>
                  </a:ext>
                </a:extLst>
              </p:cNvPr>
              <p:cNvSpPr/>
              <p:nvPr/>
            </p:nvSpPr>
            <p:spPr>
              <a:xfrm>
                <a:off x="7574280" y="4276184"/>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3" name="object 56">
                <a:extLst>
                  <a:ext uri="{FF2B5EF4-FFF2-40B4-BE49-F238E27FC236}">
                    <a16:creationId xmlns:a16="http://schemas.microsoft.com/office/drawing/2014/main" id="{2A4DB445-7D42-F342-959A-F42D5467362D}"/>
                  </a:ext>
                </a:extLst>
              </p:cNvPr>
              <p:cNvSpPr/>
              <p:nvPr/>
            </p:nvSpPr>
            <p:spPr>
              <a:xfrm>
                <a:off x="8080247" y="4364602"/>
                <a:ext cx="1528572" cy="565378"/>
              </a:xfrm>
              <a:prstGeom prst="rect">
                <a:avLst/>
              </a:prstGeom>
              <a:blipFill>
                <a:blip r:embed="rId2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4" name="object 57">
                <a:extLst>
                  <a:ext uri="{FF2B5EF4-FFF2-40B4-BE49-F238E27FC236}">
                    <a16:creationId xmlns:a16="http://schemas.microsoft.com/office/drawing/2014/main" id="{C7A1D6C6-464E-3845-B158-94E15603165F}"/>
                  </a:ext>
                </a:extLst>
              </p:cNvPr>
              <p:cNvSpPr/>
              <p:nvPr/>
            </p:nvSpPr>
            <p:spPr>
              <a:xfrm>
                <a:off x="7621523" y="4303616"/>
                <a:ext cx="2450592" cy="627888"/>
              </a:xfrm>
              <a:prstGeom prst="rect">
                <a:avLst/>
              </a:prstGeom>
              <a:blipFill>
                <a:blip r:embed="rId1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5" name="object 58">
                <a:extLst>
                  <a:ext uri="{FF2B5EF4-FFF2-40B4-BE49-F238E27FC236}">
                    <a16:creationId xmlns:a16="http://schemas.microsoft.com/office/drawing/2014/main" id="{79C54F8D-5CD4-1747-A434-C9A73B55027C}"/>
                  </a:ext>
                </a:extLst>
              </p:cNvPr>
              <p:cNvSpPr/>
              <p:nvPr/>
            </p:nvSpPr>
            <p:spPr>
              <a:xfrm>
                <a:off x="7621523"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6" name="object 59">
                <a:extLst>
                  <a:ext uri="{FF2B5EF4-FFF2-40B4-BE49-F238E27FC236}">
                    <a16:creationId xmlns:a16="http://schemas.microsoft.com/office/drawing/2014/main" id="{04BE55FC-685B-6648-A457-D3B80800FF03}"/>
                  </a:ext>
                </a:extLst>
              </p:cNvPr>
              <p:cNvSpPr txBox="1"/>
              <p:nvPr/>
            </p:nvSpPr>
            <p:spPr>
              <a:xfrm>
                <a:off x="7641843" y="4512626"/>
                <a:ext cx="2425699" cy="209870"/>
              </a:xfrm>
              <a:prstGeom prst="rect">
                <a:avLst/>
              </a:prstGeom>
            </p:spPr>
            <p:txBody>
              <a:bodyPr vert="horz" wrap="square" lIns="0" tIns="33019" rIns="0" bIns="0" rtlCol="0">
                <a:spAutoFit/>
              </a:bodyPr>
              <a:lstStyle/>
              <a:p>
                <a:pPr marL="12700" marR="5080" lvl="0" indent="20256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Established</a:t>
                </a:r>
                <a:r>
                  <a:rPr kumimoji="0" lang="en-US" sz="1400" b="1" i="0" u="none" strike="noStrike" kern="1200" cap="none" spc="0" normalizeH="0" baseline="0" noProof="0" dirty="0">
                    <a:ln>
                      <a:noFill/>
                    </a:ln>
                    <a:solidFill>
                      <a:srgbClr val="7E7E7E"/>
                    </a:solidFill>
                    <a:effectLst/>
                    <a:uLnTx/>
                    <a:uFillTx/>
                    <a:latin typeface="Arial"/>
                    <a:ea typeface="+mn-ea"/>
                    <a:cs typeface="Arial"/>
                  </a:rPr>
                  <a:t> </a:t>
                </a:r>
                <a:r>
                  <a:rPr kumimoji="0" sz="1400" b="1" i="0" u="none" strike="noStrike" kern="1200" cap="none" spc="-10" normalizeH="0" baseline="0" noProof="0" dirty="0">
                    <a:ln>
                      <a:noFill/>
                    </a:ln>
                    <a:solidFill>
                      <a:srgbClr val="7E7E7E"/>
                    </a:solidFill>
                    <a:effectLst/>
                    <a:uLnTx/>
                    <a:uFillTx/>
                    <a:latin typeface="Arial"/>
                    <a:ea typeface="+mn-ea"/>
                    <a:cs typeface="Arial"/>
                  </a:rPr>
                  <a:t>Training</a:t>
                </a:r>
                <a:r>
                  <a:rPr kumimoji="0" sz="1400" b="1" i="0" u="none" strike="noStrike" kern="1200" cap="none" spc="-7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Program</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27" name="object 60">
                <a:extLst>
                  <a:ext uri="{FF2B5EF4-FFF2-40B4-BE49-F238E27FC236}">
                    <a16:creationId xmlns:a16="http://schemas.microsoft.com/office/drawing/2014/main" id="{E5EF1D7E-953B-364C-B583-0B74426B5CB7}"/>
                  </a:ext>
                </a:extLst>
              </p:cNvPr>
              <p:cNvSpPr/>
              <p:nvPr/>
            </p:nvSpPr>
            <p:spPr>
              <a:xfrm>
                <a:off x="7574280" y="4948282"/>
                <a:ext cx="2540507" cy="719315"/>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8" name="object 61">
                <a:extLst>
                  <a:ext uri="{FF2B5EF4-FFF2-40B4-BE49-F238E27FC236}">
                    <a16:creationId xmlns:a16="http://schemas.microsoft.com/office/drawing/2014/main" id="{651610B7-1C85-0E4E-9EA8-2DF4E1FAAE45}"/>
                  </a:ext>
                </a:extLst>
              </p:cNvPr>
              <p:cNvSpPr/>
              <p:nvPr/>
            </p:nvSpPr>
            <p:spPr>
              <a:xfrm>
                <a:off x="7834885" y="5118996"/>
                <a:ext cx="2017775" cy="400773"/>
              </a:xfrm>
              <a:prstGeom prst="rect">
                <a:avLst/>
              </a:prstGeom>
              <a:blipFill>
                <a:blip r:embed="rId2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9" name="object 62">
                <a:extLst>
                  <a:ext uri="{FF2B5EF4-FFF2-40B4-BE49-F238E27FC236}">
                    <a16:creationId xmlns:a16="http://schemas.microsoft.com/office/drawing/2014/main" id="{7AE436A1-8CFA-1F4C-AA57-6ABC58FB95B6}"/>
                  </a:ext>
                </a:extLst>
              </p:cNvPr>
              <p:cNvSpPr/>
              <p:nvPr/>
            </p:nvSpPr>
            <p:spPr>
              <a:xfrm>
                <a:off x="7641843" y="4965399"/>
                <a:ext cx="2450592" cy="629413"/>
              </a:xfrm>
              <a:prstGeom prst="rect">
                <a:avLst/>
              </a:prstGeom>
              <a:blipFill>
                <a:blip r:embed="rId2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0" name="object 63">
                <a:extLst>
                  <a:ext uri="{FF2B5EF4-FFF2-40B4-BE49-F238E27FC236}">
                    <a16:creationId xmlns:a16="http://schemas.microsoft.com/office/drawing/2014/main" id="{5679B4DB-D7DD-7148-B2B4-DD1BA71ABA24}"/>
                  </a:ext>
                </a:extLst>
              </p:cNvPr>
              <p:cNvSpPr/>
              <p:nvPr/>
            </p:nvSpPr>
            <p:spPr>
              <a:xfrm>
                <a:off x="7621523"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1" name="object 64">
                <a:extLst>
                  <a:ext uri="{FF2B5EF4-FFF2-40B4-BE49-F238E27FC236}">
                    <a16:creationId xmlns:a16="http://schemas.microsoft.com/office/drawing/2014/main" id="{E1118033-26D2-684E-B503-997399E318DB}"/>
                  </a:ext>
                </a:extLst>
              </p:cNvPr>
              <p:cNvSpPr txBox="1"/>
              <p:nvPr/>
            </p:nvSpPr>
            <p:spPr>
              <a:xfrm>
                <a:off x="7641843" y="5160370"/>
                <a:ext cx="2425699"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Implementation</a:t>
                </a:r>
                <a:r>
                  <a:rPr kumimoji="0" sz="1400" b="1" i="0" u="none" strike="noStrike" kern="1200" cap="none" spc="-3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Support</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32" name="object 65">
                <a:extLst>
                  <a:ext uri="{FF2B5EF4-FFF2-40B4-BE49-F238E27FC236}">
                    <a16:creationId xmlns:a16="http://schemas.microsoft.com/office/drawing/2014/main" id="{6AC5E644-849C-404B-85EA-2ABA95D01F2B}"/>
                  </a:ext>
                </a:extLst>
              </p:cNvPr>
              <p:cNvSpPr/>
              <p:nvPr/>
            </p:nvSpPr>
            <p:spPr>
              <a:xfrm>
                <a:off x="7574280" y="5618828"/>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3" name="object 66">
                <a:extLst>
                  <a:ext uri="{FF2B5EF4-FFF2-40B4-BE49-F238E27FC236}">
                    <a16:creationId xmlns:a16="http://schemas.microsoft.com/office/drawing/2014/main" id="{C9F97D3C-1C2D-1147-AC70-7E9EE56449F2}"/>
                  </a:ext>
                </a:extLst>
              </p:cNvPr>
              <p:cNvSpPr/>
              <p:nvPr/>
            </p:nvSpPr>
            <p:spPr>
              <a:xfrm>
                <a:off x="8042147" y="5707221"/>
                <a:ext cx="1603248" cy="565378"/>
              </a:xfrm>
              <a:prstGeom prst="rect">
                <a:avLst/>
              </a:prstGeom>
              <a:blipFill>
                <a:blip r:embed="rId2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4" name="object 67">
                <a:extLst>
                  <a:ext uri="{FF2B5EF4-FFF2-40B4-BE49-F238E27FC236}">
                    <a16:creationId xmlns:a16="http://schemas.microsoft.com/office/drawing/2014/main" id="{A57A8BCC-91C4-1C4D-A700-2B6F22C9960F}"/>
                  </a:ext>
                </a:extLst>
              </p:cNvPr>
              <p:cNvSpPr/>
              <p:nvPr/>
            </p:nvSpPr>
            <p:spPr>
              <a:xfrm>
                <a:off x="7621523" y="5646260"/>
                <a:ext cx="2450592" cy="627888"/>
              </a:xfrm>
              <a:prstGeom prst="rect">
                <a:avLst/>
              </a:prstGeom>
              <a:blipFill>
                <a:blip r:embed="rId2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5" name="object 68">
                <a:extLst>
                  <a:ext uri="{FF2B5EF4-FFF2-40B4-BE49-F238E27FC236}">
                    <a16:creationId xmlns:a16="http://schemas.microsoft.com/office/drawing/2014/main" id="{EAC877CD-E65E-A84B-9A8B-A207A14F0AE8}"/>
                  </a:ext>
                </a:extLst>
              </p:cNvPr>
              <p:cNvSpPr/>
              <p:nvPr/>
            </p:nvSpPr>
            <p:spPr>
              <a:xfrm>
                <a:off x="7621523"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6" name="object 69">
                <a:extLst>
                  <a:ext uri="{FF2B5EF4-FFF2-40B4-BE49-F238E27FC236}">
                    <a16:creationId xmlns:a16="http://schemas.microsoft.com/office/drawing/2014/main" id="{73A73159-ED6C-B347-A93B-CBDF4E55CA06}"/>
                  </a:ext>
                </a:extLst>
              </p:cNvPr>
              <p:cNvSpPr txBox="1"/>
              <p:nvPr/>
            </p:nvSpPr>
            <p:spPr>
              <a:xfrm>
                <a:off x="7641843" y="5855270"/>
                <a:ext cx="2425699" cy="209870"/>
              </a:xfrm>
              <a:prstGeom prst="rect">
                <a:avLst/>
              </a:prstGeom>
            </p:spPr>
            <p:txBody>
              <a:bodyPr vert="horz" wrap="square" lIns="0" tIns="33019" rIns="0" bIns="0" rtlCol="0">
                <a:spAutoFit/>
              </a:bodyPr>
              <a:lstStyle/>
              <a:p>
                <a:pPr marL="12700" marR="5080" lvl="0" indent="2266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Help Desk </a:t>
                </a:r>
                <a:r>
                  <a:rPr kumimoji="0" sz="1400" b="1" i="0" u="none" strike="noStrike" kern="1200" cap="none" spc="-5" normalizeH="0" baseline="0" noProof="0" dirty="0">
                    <a:ln>
                      <a:noFill/>
                    </a:ln>
                    <a:solidFill>
                      <a:srgbClr val="7E7E7E"/>
                    </a:solidFill>
                    <a:effectLst/>
                    <a:uLnTx/>
                    <a:uFillTx/>
                    <a:latin typeface="Arial"/>
                    <a:ea typeface="+mn-ea"/>
                    <a:cs typeface="Arial"/>
                  </a:rPr>
                  <a:t>&amp;</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Knowledge</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Center</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grpSp>
        <p:sp>
          <p:nvSpPr>
            <p:cNvPr id="71" name="Rectangle 70">
              <a:extLst>
                <a:ext uri="{FF2B5EF4-FFF2-40B4-BE49-F238E27FC236}">
                  <a16:creationId xmlns:a16="http://schemas.microsoft.com/office/drawing/2014/main" id="{89290384-BD57-4844-9642-B40391D168B4}"/>
                </a:ext>
              </a:extLst>
            </p:cNvPr>
            <p:cNvSpPr/>
            <p:nvPr/>
          </p:nvSpPr>
          <p:spPr>
            <a:xfrm>
              <a:off x="873602" y="3094906"/>
              <a:ext cx="313871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NIEM Community</a:t>
              </a:r>
            </a:p>
          </p:txBody>
        </p:sp>
        <p:sp>
          <p:nvSpPr>
            <p:cNvPr id="72" name="Rectangle 71">
              <a:extLst>
                <a:ext uri="{FF2B5EF4-FFF2-40B4-BE49-F238E27FC236}">
                  <a16:creationId xmlns:a16="http://schemas.microsoft.com/office/drawing/2014/main" id="{AE0F1F59-3BDD-1141-964A-285C0F87EEDB}"/>
                </a:ext>
              </a:extLst>
            </p:cNvPr>
            <p:cNvSpPr/>
            <p:nvPr/>
          </p:nvSpPr>
          <p:spPr>
            <a:xfrm>
              <a:off x="4379052" y="3112126"/>
              <a:ext cx="330062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Technical Framework</a:t>
              </a:r>
            </a:p>
          </p:txBody>
        </p:sp>
        <p:sp>
          <p:nvSpPr>
            <p:cNvPr id="73" name="Rectangle 72">
              <a:extLst>
                <a:ext uri="{FF2B5EF4-FFF2-40B4-BE49-F238E27FC236}">
                  <a16:creationId xmlns:a16="http://schemas.microsoft.com/office/drawing/2014/main" id="{53878E46-843A-A446-9449-480025544CE8}"/>
                </a:ext>
              </a:extLst>
            </p:cNvPr>
            <p:cNvSpPr/>
            <p:nvPr/>
          </p:nvSpPr>
          <p:spPr>
            <a:xfrm>
              <a:off x="7896200" y="3086425"/>
              <a:ext cx="33426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Support Framework</a:t>
              </a:r>
            </a:p>
          </p:txBody>
        </p:sp>
      </p:grpSp>
    </p:spTree>
    <p:extLst>
      <p:ext uri="{BB962C8B-B14F-4D97-AF65-F5344CB8AC3E}">
        <p14:creationId xmlns:p14="http://schemas.microsoft.com/office/powerpoint/2010/main" val="79653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Exchange Schema</a:t>
            </a:r>
          </a:p>
        </p:txBody>
      </p:sp>
      <p:sp>
        <p:nvSpPr>
          <p:cNvPr id="6" name="Content Placeholder 5"/>
          <p:cNvSpPr>
            <a:spLocks noGrp="1"/>
          </p:cNvSpPr>
          <p:nvPr>
            <p:ph sz="quarter" idx="11"/>
          </p:nvPr>
        </p:nvSpPr>
        <p:spPr>
          <a:xfrm>
            <a:off x="384710" y="1691976"/>
            <a:ext cx="10283291" cy="4464984"/>
          </a:xfrm>
        </p:spPr>
        <p:txBody>
          <a:bodyPr>
            <a:normAutofit fontScale="70000" lnSpcReduction="20000"/>
          </a:bodyPr>
          <a:lstStyle/>
          <a:p>
            <a:pPr marL="457200" indent="-398463">
              <a:spcBef>
                <a:spcPts val="600"/>
              </a:spcBef>
              <a:spcAft>
                <a:spcPts val="1200"/>
              </a:spcAft>
            </a:pPr>
            <a:r>
              <a:rPr lang="en-US" dirty="0">
                <a:solidFill>
                  <a:srgbClr val="000000"/>
                </a:solidFill>
              </a:rPr>
              <a:t>Entry point to the exchange</a:t>
            </a:r>
          </a:p>
          <a:p>
            <a:pPr marL="457200" indent="-398463">
              <a:spcBef>
                <a:spcPts val="600"/>
              </a:spcBef>
              <a:spcAft>
                <a:spcPts val="1200"/>
              </a:spcAft>
            </a:pPr>
            <a:r>
              <a:rPr lang="en-US" dirty="0">
                <a:solidFill>
                  <a:srgbClr val="000000"/>
                </a:solidFill>
              </a:rPr>
              <a:t>Defines the root element of the exchange</a:t>
            </a:r>
          </a:p>
          <a:p>
            <a:pPr marL="457200" indent="-398463">
              <a:spcBef>
                <a:spcPts val="600"/>
              </a:spcBef>
              <a:spcAft>
                <a:spcPts val="1200"/>
              </a:spcAft>
            </a:pPr>
            <a:r>
              <a:rPr lang="en-US" dirty="0">
                <a:solidFill>
                  <a:srgbClr val="000000"/>
                </a:solidFill>
              </a:rPr>
              <a:t>Some put the definition for the root element here</a:t>
            </a:r>
          </a:p>
          <a:p>
            <a:pPr marL="457200" indent="-398463">
              <a:spcBef>
                <a:spcPts val="600"/>
              </a:spcBef>
              <a:spcAft>
                <a:spcPts val="1200"/>
              </a:spcAft>
            </a:pPr>
            <a:r>
              <a:rPr lang="en-US" dirty="0">
                <a:solidFill>
                  <a:srgbClr val="000000"/>
                </a:solidFill>
              </a:rPr>
              <a:t>Some put that in the extension schema</a:t>
            </a:r>
          </a:p>
          <a:p>
            <a:pPr marL="457200" indent="-398463">
              <a:spcBef>
                <a:spcPts val="600"/>
              </a:spcBef>
              <a:spcAft>
                <a:spcPts val="1200"/>
              </a:spcAft>
            </a:pPr>
            <a:r>
              <a:rPr lang="en-US" dirty="0">
                <a:solidFill>
                  <a:srgbClr val="000000"/>
                </a:solidFill>
              </a:rPr>
              <a:t>Some lump exchange and extension together</a:t>
            </a:r>
          </a:p>
          <a:p>
            <a:pPr marL="457200" indent="-398463">
              <a:spcBef>
                <a:spcPts val="600"/>
              </a:spcBef>
              <a:spcAft>
                <a:spcPts val="1200"/>
              </a:spcAft>
            </a:pPr>
            <a:r>
              <a:rPr lang="en-US" dirty="0">
                <a:solidFill>
                  <a:srgbClr val="000000"/>
                </a:solidFill>
              </a:rPr>
              <a:t>An exchange with multiple messages can have multiple exchange schemas, one per</a:t>
            </a:r>
          </a:p>
          <a:p>
            <a:pPr marL="857250" lvl="1" indent="-398463">
              <a:spcBef>
                <a:spcPts val="600"/>
              </a:spcBef>
              <a:spcAft>
                <a:spcPts val="1200"/>
              </a:spcAft>
            </a:pPr>
            <a:r>
              <a:rPr lang="en-US" dirty="0">
                <a:solidFill>
                  <a:srgbClr val="000000"/>
                </a:solidFill>
              </a:rPr>
              <a:t>Can share a common extension</a:t>
            </a:r>
          </a:p>
          <a:p>
            <a:pPr marL="857250" lvl="1" indent="-398463">
              <a:spcBef>
                <a:spcPts val="600"/>
              </a:spcBef>
              <a:spcAft>
                <a:spcPts val="1200"/>
              </a:spcAft>
            </a:pPr>
            <a:r>
              <a:rPr lang="en-US" dirty="0">
                <a:solidFill>
                  <a:srgbClr val="000000"/>
                </a:solidFill>
              </a:rPr>
              <a:t>Or not</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518701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Schema Help</a:t>
            </a:r>
          </a:p>
        </p:txBody>
      </p:sp>
      <p:sp>
        <p:nvSpPr>
          <p:cNvPr id="6" name="Content Placeholder 5"/>
          <p:cNvSpPr>
            <a:spLocks noGrp="1"/>
          </p:cNvSpPr>
          <p:nvPr>
            <p:ph sz="quarter" idx="11"/>
          </p:nvPr>
        </p:nvSpPr>
        <p:spPr>
          <a:xfrm>
            <a:off x="384710" y="1691976"/>
            <a:ext cx="10283291" cy="3754156"/>
          </a:xfrm>
        </p:spPr>
        <p:txBody>
          <a:bodyPr>
            <a:normAutofit lnSpcReduction="10000"/>
          </a:bodyPr>
          <a:lstStyle/>
          <a:p>
            <a:pPr marL="457200" indent="-398463">
              <a:spcBef>
                <a:spcPts val="600"/>
              </a:spcBef>
              <a:spcAft>
                <a:spcPts val="1200"/>
              </a:spcAft>
            </a:pPr>
            <a:r>
              <a:rPr lang="en-US" dirty="0">
                <a:solidFill>
                  <a:srgbClr val="000000"/>
                </a:solidFill>
              </a:rPr>
              <a:t>Use a good XML editor</a:t>
            </a:r>
          </a:p>
          <a:p>
            <a:pPr marL="457200" indent="-398463">
              <a:spcBef>
                <a:spcPts val="600"/>
              </a:spcBef>
              <a:spcAft>
                <a:spcPts val="1200"/>
              </a:spcAft>
            </a:pPr>
            <a:r>
              <a:rPr lang="en-US" dirty="0">
                <a:solidFill>
                  <a:srgbClr val="000000"/>
                </a:solidFill>
              </a:rPr>
              <a:t>Declare and import all schemas used</a:t>
            </a:r>
          </a:p>
          <a:p>
            <a:pPr marL="857250" lvl="1" indent="-398463">
              <a:spcBef>
                <a:spcPts val="600"/>
              </a:spcBef>
              <a:spcAft>
                <a:spcPts val="1200"/>
              </a:spcAft>
            </a:pPr>
            <a:r>
              <a:rPr lang="en-US" dirty="0">
                <a:solidFill>
                  <a:srgbClr val="000000"/>
                </a:solidFill>
              </a:rPr>
              <a:t>Watch out for schemas incorporated only via substitution groups</a:t>
            </a:r>
          </a:p>
          <a:p>
            <a:pPr marL="857250" lvl="1" indent="-398463">
              <a:spcBef>
                <a:spcPts val="600"/>
              </a:spcBef>
              <a:spcAft>
                <a:spcPts val="1200"/>
              </a:spcAft>
            </a:pPr>
            <a:r>
              <a:rPr lang="en-US" dirty="0">
                <a:solidFill>
                  <a:srgbClr val="000000"/>
                </a:solidFill>
              </a:rPr>
              <a:t>Group heads don’t know who the members are</a:t>
            </a:r>
          </a:p>
          <a:p>
            <a:pPr marL="857250" lvl="1" indent="-398463">
              <a:spcBef>
                <a:spcPts val="600"/>
              </a:spcBef>
              <a:spcAft>
                <a:spcPts val="1200"/>
              </a:spcAft>
            </a:pPr>
            <a:r>
              <a:rPr lang="en-US" dirty="0">
                <a:solidFill>
                  <a:srgbClr val="000000"/>
                </a:solidFill>
              </a:rPr>
              <a:t>Still need to declare and import those</a:t>
            </a:r>
          </a:p>
          <a:p>
            <a:pPr marL="857250" lvl="1"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945668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Example Instances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Required</a:t>
            </a:r>
          </a:p>
          <a:p>
            <a:pPr marL="457200" indent="-398463">
              <a:spcBef>
                <a:spcPts val="600"/>
              </a:spcBef>
              <a:spcAft>
                <a:spcPts val="1200"/>
              </a:spcAft>
            </a:pPr>
            <a:r>
              <a:rPr lang="en-US" dirty="0">
                <a:solidFill>
                  <a:srgbClr val="000000"/>
                </a:solidFill>
              </a:rPr>
              <a:t>Validating against your schemas ensures your intent</a:t>
            </a:r>
          </a:p>
          <a:p>
            <a:pPr marL="457200" indent="-398463">
              <a:spcBef>
                <a:spcPts val="600"/>
              </a:spcBef>
              <a:spcAft>
                <a:spcPts val="1200"/>
              </a:spcAft>
            </a:pPr>
            <a:r>
              <a:rPr lang="en-US" dirty="0">
                <a:solidFill>
                  <a:srgbClr val="000000"/>
                </a:solidFill>
              </a:rPr>
              <a:t>Some XML editors can create them from schemas</a:t>
            </a:r>
          </a:p>
          <a:p>
            <a:pPr marL="857250" lvl="1" indent="-398463">
              <a:spcBef>
                <a:spcPts val="600"/>
              </a:spcBef>
              <a:spcAft>
                <a:spcPts val="1200"/>
              </a:spcAft>
            </a:pPr>
            <a:r>
              <a:rPr lang="en-US" dirty="0">
                <a:solidFill>
                  <a:srgbClr val="000000"/>
                </a:solidFill>
              </a:rPr>
              <a:t>But you’ll always need to tweak those</a:t>
            </a:r>
          </a:p>
          <a:p>
            <a:pPr marL="457200" indent="-398463">
              <a:spcBef>
                <a:spcPts val="600"/>
              </a:spcBef>
              <a:spcAft>
                <a:spcPts val="1200"/>
              </a:spcAft>
            </a:pPr>
            <a:r>
              <a:rPr lang="en-US" dirty="0">
                <a:solidFill>
                  <a:srgbClr val="000000"/>
                </a:solidFill>
              </a:rPr>
              <a:t>Other tools are out there…</a:t>
            </a:r>
          </a:p>
          <a:p>
            <a:pPr marL="857250" lvl="1"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112907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Tips and Tricks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Christina’s </a:t>
            </a:r>
            <a:r>
              <a:rPr lang="en-US" dirty="0" err="1">
                <a:solidFill>
                  <a:srgbClr val="000000"/>
                </a:solidFill>
              </a:rPr>
              <a:t>oXygen</a:t>
            </a:r>
            <a:r>
              <a:rPr lang="en-US" dirty="0">
                <a:solidFill>
                  <a:srgbClr val="000000"/>
                </a:solidFill>
              </a:rPr>
              <a:t> Snippets</a:t>
            </a:r>
          </a:p>
          <a:p>
            <a:pPr marL="457200" indent="-398463">
              <a:spcBef>
                <a:spcPts val="600"/>
              </a:spcBef>
              <a:spcAft>
                <a:spcPts val="1200"/>
              </a:spcAft>
            </a:pPr>
            <a:r>
              <a:rPr lang="en-US" dirty="0">
                <a:solidFill>
                  <a:srgbClr val="000000"/>
                </a:solidFill>
              </a:rPr>
              <a:t>Use </a:t>
            </a:r>
            <a:r>
              <a:rPr lang="en-US" dirty="0" err="1">
                <a:solidFill>
                  <a:srgbClr val="000000"/>
                </a:solidFill>
              </a:rPr>
              <a:t>Schematron</a:t>
            </a:r>
            <a:r>
              <a:rPr lang="en-US" dirty="0">
                <a:solidFill>
                  <a:srgbClr val="000000"/>
                </a:solidFill>
              </a:rPr>
              <a:t> to check your work as you go</a:t>
            </a:r>
          </a:p>
          <a:p>
            <a:pPr marL="457200" indent="-398463">
              <a:spcBef>
                <a:spcPts val="600"/>
              </a:spcBef>
              <a:spcAft>
                <a:spcPts val="1200"/>
              </a:spcAft>
            </a:pPr>
            <a:r>
              <a:rPr lang="en-US" dirty="0">
                <a:solidFill>
                  <a:srgbClr val="000000"/>
                </a:solidFill>
              </a:rPr>
              <a:t>Tom’s BBEdit instance generation scripts</a:t>
            </a:r>
          </a:p>
          <a:p>
            <a:pPr marL="457200" indent="-398463">
              <a:spcBef>
                <a:spcPts val="600"/>
              </a:spcBef>
              <a:spcAft>
                <a:spcPts val="1200"/>
              </a:spcAft>
            </a:pPr>
            <a:r>
              <a:rPr lang="en-US" dirty="0">
                <a:solidFill>
                  <a:srgbClr val="000000"/>
                </a:solidFill>
              </a:rPr>
              <a:t>Tom’s Mapping Spreadsheet Linter</a:t>
            </a:r>
          </a:p>
        </p:txBody>
      </p:sp>
    </p:spTree>
    <p:extLst>
      <p:ext uri="{BB962C8B-B14F-4D97-AF65-F5344CB8AC3E}">
        <p14:creationId xmlns:p14="http://schemas.microsoft.com/office/powerpoint/2010/main" val="27303897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Other Artifacts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IEPD Catalog</a:t>
            </a:r>
          </a:p>
          <a:p>
            <a:pPr marL="857250" lvl="1" indent="-398463">
              <a:spcBef>
                <a:spcPts val="600"/>
              </a:spcBef>
              <a:spcAft>
                <a:spcPts val="1200"/>
              </a:spcAft>
            </a:pPr>
            <a:r>
              <a:rPr lang="en-US" dirty="0">
                <a:solidFill>
                  <a:srgbClr val="000000"/>
                </a:solidFill>
              </a:rPr>
              <a:t>Metadata about the IEPD</a:t>
            </a:r>
          </a:p>
          <a:p>
            <a:pPr marL="857250" lvl="1" indent="-398463">
              <a:spcBef>
                <a:spcPts val="600"/>
              </a:spcBef>
              <a:spcAft>
                <a:spcPts val="1200"/>
              </a:spcAft>
            </a:pPr>
            <a:r>
              <a:rPr lang="en-US" dirty="0">
                <a:solidFill>
                  <a:srgbClr val="000000"/>
                </a:solidFill>
              </a:rPr>
              <a:t>What file is what</a:t>
            </a:r>
          </a:p>
          <a:p>
            <a:pPr marL="457200" indent="-398463">
              <a:spcBef>
                <a:spcPts val="600"/>
              </a:spcBef>
              <a:spcAft>
                <a:spcPts val="1200"/>
              </a:spcAft>
            </a:pPr>
            <a:r>
              <a:rPr lang="en-US" dirty="0">
                <a:solidFill>
                  <a:srgbClr val="000000"/>
                </a:solidFill>
              </a:rPr>
              <a:t>Readme</a:t>
            </a:r>
          </a:p>
          <a:p>
            <a:pPr marL="457200" indent="-398463">
              <a:spcBef>
                <a:spcPts val="600"/>
              </a:spcBef>
              <a:spcAft>
                <a:spcPts val="1200"/>
              </a:spcAft>
            </a:pPr>
            <a:r>
              <a:rPr lang="en-US" dirty="0">
                <a:solidFill>
                  <a:srgbClr val="000000"/>
                </a:solidFill>
              </a:rPr>
              <a:t>Changelog</a:t>
            </a:r>
          </a:p>
          <a:p>
            <a:pPr marL="457200" indent="-398463">
              <a:spcBef>
                <a:spcPts val="600"/>
              </a:spcBef>
              <a:spcAft>
                <a:spcPts val="1200"/>
              </a:spcAft>
            </a:pPr>
            <a:r>
              <a:rPr lang="en-US" dirty="0">
                <a:solidFill>
                  <a:srgbClr val="000000"/>
                </a:solidFill>
              </a:rPr>
              <a:t>Master Documentation</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4274780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Assembly</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IEPDs are just ZIP files full of artifacts</a:t>
            </a:r>
          </a:p>
          <a:p>
            <a:pPr marL="457200" indent="-398463">
              <a:spcBef>
                <a:spcPts val="600"/>
              </a:spcBef>
              <a:spcAft>
                <a:spcPts val="1200"/>
              </a:spcAft>
            </a:pPr>
            <a:r>
              <a:rPr lang="en-US" dirty="0">
                <a:solidFill>
                  <a:srgbClr val="000000"/>
                </a:solidFill>
              </a:rPr>
              <a:t>Can organize how you like</a:t>
            </a:r>
          </a:p>
          <a:p>
            <a:pPr marL="857250" lvl="1" indent="-398463">
              <a:spcBef>
                <a:spcPts val="600"/>
              </a:spcBef>
              <a:spcAft>
                <a:spcPts val="1200"/>
              </a:spcAft>
            </a:pPr>
            <a:r>
              <a:rPr lang="en-US" dirty="0">
                <a:solidFill>
                  <a:srgbClr val="000000"/>
                </a:solidFill>
              </a:rPr>
              <a:t>The IEPD Catalog is the guide to your organization</a:t>
            </a:r>
          </a:p>
          <a:p>
            <a:pPr marL="857250" lvl="1" indent="-398463">
              <a:spcBef>
                <a:spcPts val="600"/>
              </a:spcBef>
              <a:spcAft>
                <a:spcPts val="1200"/>
              </a:spcAft>
            </a:pPr>
            <a:r>
              <a:rPr lang="en-US" dirty="0">
                <a:solidFill>
                  <a:srgbClr val="000000"/>
                </a:solidFill>
              </a:rPr>
              <a:t>Generally, keep it simple</a:t>
            </a:r>
          </a:p>
          <a:p>
            <a:pPr marL="457200" indent="-398463">
              <a:spcBef>
                <a:spcPts val="600"/>
              </a:spcBef>
              <a:spcAft>
                <a:spcPts val="1200"/>
              </a:spcAft>
            </a:pPr>
            <a:r>
              <a:rPr lang="en-US" dirty="0">
                <a:solidFill>
                  <a:srgbClr val="000000"/>
                </a:solidFill>
              </a:rPr>
              <a:t>The MEP tool will help with this (coming soon)</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0418854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Publishing</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Existing repositories are out of date</a:t>
            </a:r>
          </a:p>
          <a:p>
            <a:pPr marL="857250" lvl="1" indent="-398463">
              <a:spcBef>
                <a:spcPts val="600"/>
              </a:spcBef>
              <a:spcAft>
                <a:spcPts val="1200"/>
              </a:spcAft>
            </a:pPr>
            <a:r>
              <a:rPr lang="en-US" dirty="0">
                <a:solidFill>
                  <a:srgbClr val="000000"/>
                </a:solidFill>
              </a:rPr>
              <a:t>IEPD Clearinghouse</a:t>
            </a:r>
          </a:p>
          <a:p>
            <a:pPr marL="857250" lvl="1" indent="-398463">
              <a:spcBef>
                <a:spcPts val="600"/>
              </a:spcBef>
              <a:spcAft>
                <a:spcPts val="1200"/>
              </a:spcAft>
            </a:pPr>
            <a:r>
              <a:rPr lang="en-US" dirty="0">
                <a:solidFill>
                  <a:srgbClr val="000000"/>
                </a:solidFill>
              </a:rPr>
              <a:t>Work With IEPDs</a:t>
            </a:r>
          </a:p>
          <a:p>
            <a:pPr marL="457200" indent="-398463">
              <a:spcBef>
                <a:spcPts val="600"/>
              </a:spcBef>
              <a:spcAft>
                <a:spcPts val="1200"/>
              </a:spcAft>
            </a:pPr>
            <a:r>
              <a:rPr lang="en-US" dirty="0">
                <a:solidFill>
                  <a:srgbClr val="000000"/>
                </a:solidFill>
              </a:rPr>
              <a:t>New repositories are coming</a:t>
            </a:r>
          </a:p>
          <a:p>
            <a:pPr marL="857250" lvl="1" indent="-398463">
              <a:spcBef>
                <a:spcPts val="600"/>
              </a:spcBef>
              <a:spcAft>
                <a:spcPts val="1200"/>
              </a:spcAft>
            </a:pPr>
            <a:r>
              <a:rPr lang="en-US" dirty="0">
                <a:solidFill>
                  <a:srgbClr val="000000"/>
                </a:solidFill>
              </a:rPr>
              <a:t>Restricted (coming soon)</a:t>
            </a:r>
          </a:p>
          <a:p>
            <a:pPr marL="857250" lvl="1" indent="-398463">
              <a:spcBef>
                <a:spcPts val="600"/>
              </a:spcBef>
              <a:spcAft>
                <a:spcPts val="1200"/>
              </a:spcAft>
            </a:pPr>
            <a:r>
              <a:rPr lang="en-US" dirty="0">
                <a:solidFill>
                  <a:srgbClr val="000000"/>
                </a:solidFill>
              </a:rPr>
              <a:t>Unrestricted (coming less soon)</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2831326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Implementation</a:t>
            </a:r>
          </a:p>
        </p:txBody>
      </p:sp>
      <p:sp>
        <p:nvSpPr>
          <p:cNvPr id="6" name="Content Placeholder 5"/>
          <p:cNvSpPr>
            <a:spLocks noGrp="1"/>
          </p:cNvSpPr>
          <p:nvPr>
            <p:ph sz="quarter" idx="11"/>
          </p:nvPr>
        </p:nvSpPr>
        <p:spPr>
          <a:xfrm>
            <a:off x="384710" y="998220"/>
            <a:ext cx="10283291" cy="4983480"/>
          </a:xfrm>
        </p:spPr>
        <p:txBody>
          <a:bodyPr>
            <a:normAutofit fontScale="92500" lnSpcReduction="20000"/>
          </a:bodyPr>
          <a:lstStyle/>
          <a:p>
            <a:pPr marL="457200" indent="-398463">
              <a:spcBef>
                <a:spcPts val="600"/>
              </a:spcBef>
              <a:spcAft>
                <a:spcPts val="1200"/>
              </a:spcAft>
            </a:pPr>
            <a:r>
              <a:rPr lang="en-US" dirty="0">
                <a:solidFill>
                  <a:srgbClr val="000000"/>
                </a:solidFill>
              </a:rPr>
              <a:t>Remember that NIEM is just the payload</a:t>
            </a:r>
          </a:p>
          <a:p>
            <a:pPr marL="857250" lvl="1" indent="-398463">
              <a:spcBef>
                <a:spcPts val="600"/>
              </a:spcBef>
              <a:spcAft>
                <a:spcPts val="1200"/>
              </a:spcAft>
            </a:pPr>
            <a:r>
              <a:rPr lang="en-US" dirty="0">
                <a:solidFill>
                  <a:srgbClr val="000000"/>
                </a:solidFill>
              </a:rPr>
              <a:t>It’s just plain old XML</a:t>
            </a:r>
          </a:p>
          <a:p>
            <a:pPr marL="1257300" lvl="2" indent="-398463">
              <a:spcBef>
                <a:spcPts val="600"/>
              </a:spcBef>
              <a:spcAft>
                <a:spcPts val="1200"/>
              </a:spcAft>
            </a:pPr>
            <a:r>
              <a:rPr lang="en-US" dirty="0">
                <a:solidFill>
                  <a:srgbClr val="000000"/>
                </a:solidFill>
              </a:rPr>
              <a:t>Well, okay, with referencing</a:t>
            </a:r>
          </a:p>
          <a:p>
            <a:pPr marL="857250" lvl="1" indent="-398463">
              <a:spcBef>
                <a:spcPts val="600"/>
              </a:spcBef>
              <a:spcAft>
                <a:spcPts val="1200"/>
              </a:spcAft>
            </a:pPr>
            <a:r>
              <a:rPr lang="en-US" dirty="0">
                <a:solidFill>
                  <a:srgbClr val="000000"/>
                </a:solidFill>
              </a:rPr>
              <a:t>Or it’s just plain JSON</a:t>
            </a:r>
          </a:p>
          <a:p>
            <a:pPr marL="1257300" lvl="2" indent="-398463">
              <a:spcBef>
                <a:spcPts val="600"/>
              </a:spcBef>
              <a:spcAft>
                <a:spcPts val="1200"/>
              </a:spcAft>
            </a:pPr>
            <a:r>
              <a:rPr lang="en-US" dirty="0">
                <a:solidFill>
                  <a:srgbClr val="000000"/>
                </a:solidFill>
              </a:rPr>
              <a:t>Well, okay, with JSON-LD</a:t>
            </a:r>
          </a:p>
          <a:p>
            <a:pPr marL="457200" indent="-398463">
              <a:spcBef>
                <a:spcPts val="600"/>
              </a:spcBef>
              <a:spcAft>
                <a:spcPts val="1200"/>
              </a:spcAft>
            </a:pPr>
            <a:r>
              <a:rPr lang="en-US" dirty="0">
                <a:solidFill>
                  <a:srgbClr val="000000"/>
                </a:solidFill>
              </a:rPr>
              <a:t>Remember the scope of NIEM</a:t>
            </a:r>
          </a:p>
          <a:p>
            <a:pPr marL="857250" lvl="1" indent="-398463">
              <a:spcBef>
                <a:spcPts val="600"/>
              </a:spcBef>
              <a:spcAft>
                <a:spcPts val="1200"/>
              </a:spcAft>
            </a:pPr>
            <a:r>
              <a:rPr lang="en-US" dirty="0">
                <a:solidFill>
                  <a:srgbClr val="000000"/>
                </a:solidFill>
              </a:rPr>
              <a:t>Things outside the payload aren’t NIEM</a:t>
            </a:r>
          </a:p>
          <a:p>
            <a:pPr marL="857250" lvl="1" indent="-398463">
              <a:spcBef>
                <a:spcPts val="600"/>
              </a:spcBef>
              <a:spcAft>
                <a:spcPts val="1200"/>
              </a:spcAft>
            </a:pPr>
            <a:r>
              <a:rPr lang="en-US" dirty="0">
                <a:solidFill>
                  <a:srgbClr val="000000"/>
                </a:solidFill>
              </a:rPr>
              <a:t>You don’t have to do anything special for NIEM outside NIEM’s scope</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053862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583"/>
            <a:ext cx="12192000" cy="494874"/>
          </a:xfrm>
        </p:spPr>
        <p:txBody>
          <a:bodyPr>
            <a:noAutofit/>
          </a:bodyPr>
          <a:lstStyle/>
          <a:p>
            <a:pPr algn="l"/>
            <a:r>
              <a:rPr lang="en-US" sz="3200" dirty="0">
                <a:solidFill>
                  <a:srgbClr val="005170"/>
                </a:solidFill>
              </a:rPr>
              <a:t>	Skill level to Implement NIEM</a:t>
            </a:r>
          </a:p>
        </p:txBody>
      </p:sp>
      <p:sp>
        <p:nvSpPr>
          <p:cNvPr id="3" name="Content Placeholder 2"/>
          <p:cNvSpPr>
            <a:spLocks noGrp="1"/>
          </p:cNvSpPr>
          <p:nvPr>
            <p:ph idx="1"/>
          </p:nvPr>
        </p:nvSpPr>
        <p:spPr>
          <a:xfrm>
            <a:off x="-1" y="1275673"/>
            <a:ext cx="12191999" cy="4678363"/>
          </a:xfrm>
        </p:spPr>
        <p:txBody>
          <a:bodyPr>
            <a:normAutofit fontScale="85000" lnSpcReduction="20000"/>
          </a:bodyPr>
          <a:lstStyle/>
          <a:p>
            <a:pPr marL="973138" indent="-457200"/>
            <a:r>
              <a:rPr lang="en-US" dirty="0">
                <a:solidFill>
                  <a:srgbClr val="000000"/>
                </a:solidFill>
              </a:rPr>
              <a:t>Developers with the skills to design and implement a </a:t>
            </a:r>
            <a:br>
              <a:rPr lang="en-US" dirty="0">
                <a:solidFill>
                  <a:srgbClr val="000000"/>
                </a:solidFill>
              </a:rPr>
            </a:br>
            <a:r>
              <a:rPr lang="en-US" dirty="0">
                <a:solidFill>
                  <a:srgbClr val="000000"/>
                </a:solidFill>
              </a:rPr>
              <a:t>data exchange can learn the NIEM approach in </a:t>
            </a:r>
            <a:br>
              <a:rPr lang="en-US" dirty="0">
                <a:solidFill>
                  <a:srgbClr val="000000"/>
                </a:solidFill>
              </a:rPr>
            </a:br>
            <a:r>
              <a:rPr lang="en-US" dirty="0">
                <a:solidFill>
                  <a:srgbClr val="000000"/>
                </a:solidFill>
              </a:rPr>
              <a:t>a matter of hours</a:t>
            </a:r>
          </a:p>
          <a:p>
            <a:pPr marL="973138" indent="-457200"/>
            <a:r>
              <a:rPr lang="en-US" dirty="0">
                <a:solidFill>
                  <a:srgbClr val="000000"/>
                </a:solidFill>
              </a:rPr>
              <a:t>Developer training is available</a:t>
            </a:r>
          </a:p>
          <a:p>
            <a:pPr marL="973138" lvl="1" indent="454025"/>
            <a:r>
              <a:rPr lang="en-US" dirty="0">
                <a:solidFill>
                  <a:srgbClr val="000000"/>
                </a:solidFill>
              </a:rPr>
              <a:t>No-cost online courses are on the NIEM website</a:t>
            </a:r>
          </a:p>
          <a:p>
            <a:pPr marL="973138" indent="-457200"/>
            <a:r>
              <a:rPr lang="en-US" dirty="0">
                <a:solidFill>
                  <a:srgbClr val="000000"/>
                </a:solidFill>
              </a:rPr>
              <a:t>Plenty of example IEPDs to follow</a:t>
            </a:r>
          </a:p>
          <a:p>
            <a:pPr marL="973138" indent="-457200"/>
            <a:r>
              <a:rPr lang="en-US" dirty="0">
                <a:solidFill>
                  <a:srgbClr val="000000"/>
                </a:solidFill>
              </a:rPr>
              <a:t>Don’t start from scratch, leverage shared IEPDs</a:t>
            </a:r>
          </a:p>
          <a:p>
            <a:pPr marL="973138" indent="-457200"/>
            <a:r>
              <a:rPr lang="en-US" dirty="0">
                <a:solidFill>
                  <a:srgbClr val="000000"/>
                </a:solidFill>
              </a:rPr>
              <a:t>The NIEM technical specifications are complex, however</a:t>
            </a:r>
          </a:p>
          <a:p>
            <a:pPr marL="973138" lvl="1" indent="454025"/>
            <a:r>
              <a:rPr lang="en-US" dirty="0">
                <a:solidFill>
                  <a:srgbClr val="000000"/>
                </a:solidFill>
              </a:rPr>
              <a:t>Most developers do not need to read them</a:t>
            </a:r>
          </a:p>
          <a:p>
            <a:pPr marL="973138" lvl="1" indent="454025"/>
            <a:r>
              <a:rPr lang="en-US" dirty="0">
                <a:solidFill>
                  <a:srgbClr val="000000"/>
                </a:solidFill>
              </a:rPr>
              <a:t>Free tools can perform most of the conformance checking</a:t>
            </a:r>
          </a:p>
        </p:txBody>
      </p:sp>
    </p:spTree>
    <p:extLst>
      <p:ext uri="{BB962C8B-B14F-4D97-AF65-F5344CB8AC3E}">
        <p14:creationId xmlns:p14="http://schemas.microsoft.com/office/powerpoint/2010/main" val="34678202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Documentation</a:t>
            </a:r>
          </a:p>
        </p:txBody>
      </p:sp>
      <p:sp>
        <p:nvSpPr>
          <p:cNvPr id="6" name="Content Placeholder 5"/>
          <p:cNvSpPr>
            <a:spLocks noGrp="1"/>
          </p:cNvSpPr>
          <p:nvPr>
            <p:ph sz="quarter" idx="11"/>
          </p:nvPr>
        </p:nvSpPr>
        <p:spPr>
          <a:xfrm>
            <a:off x="384710" y="1691976"/>
            <a:ext cx="10283291" cy="4358304"/>
          </a:xfrm>
        </p:spPr>
        <p:txBody>
          <a:bodyPr>
            <a:normAutofit fontScale="92500" lnSpcReduction="10000"/>
          </a:bodyPr>
          <a:lstStyle/>
          <a:p>
            <a:pPr marL="457200" indent="-398463">
              <a:spcBef>
                <a:spcPts val="600"/>
              </a:spcBef>
              <a:spcAft>
                <a:spcPts val="1200"/>
              </a:spcAft>
            </a:pPr>
            <a:r>
              <a:rPr lang="en-US" dirty="0">
                <a:solidFill>
                  <a:srgbClr val="000000"/>
                </a:solidFill>
              </a:rPr>
              <a:t>NIEM Releases</a:t>
            </a:r>
          </a:p>
          <a:p>
            <a:pPr marL="857250" lvl="1" indent="-398463">
              <a:spcBef>
                <a:spcPts val="600"/>
              </a:spcBef>
              <a:spcAft>
                <a:spcPts val="1200"/>
              </a:spcAft>
            </a:pPr>
            <a:r>
              <a:rPr lang="en-US" dirty="0">
                <a:solidFill>
                  <a:srgbClr val="000000"/>
                </a:solidFill>
                <a:hlinkClick r:id="rId3"/>
              </a:rPr>
              <a:t>http://niem.github.io/niem-releases/</a:t>
            </a:r>
            <a:endParaRPr lang="en-US" dirty="0">
              <a:solidFill>
                <a:srgbClr val="000000"/>
              </a:solidFill>
            </a:endParaRPr>
          </a:p>
          <a:p>
            <a:pPr marL="457200" indent="-398463">
              <a:spcBef>
                <a:spcPts val="600"/>
              </a:spcBef>
              <a:spcAft>
                <a:spcPts val="1200"/>
              </a:spcAft>
            </a:pPr>
            <a:r>
              <a:rPr lang="en-US" dirty="0">
                <a:solidFill>
                  <a:srgbClr val="000000"/>
                </a:solidFill>
              </a:rPr>
              <a:t>NIEM Specifications</a:t>
            </a:r>
          </a:p>
          <a:p>
            <a:pPr marL="857250" lvl="1" indent="-398463">
              <a:spcBef>
                <a:spcPts val="600"/>
              </a:spcBef>
              <a:spcAft>
                <a:spcPts val="1200"/>
              </a:spcAft>
            </a:pPr>
            <a:r>
              <a:rPr lang="en-US" dirty="0">
                <a:solidFill>
                  <a:srgbClr val="000000"/>
                </a:solidFill>
                <a:hlinkClick r:id="rId4"/>
              </a:rPr>
              <a:t>http://niem.github.io/reference/specifications/</a:t>
            </a:r>
            <a:endParaRPr lang="en-US" dirty="0">
              <a:solidFill>
                <a:srgbClr val="000000"/>
              </a:solidFill>
            </a:endParaRPr>
          </a:p>
          <a:p>
            <a:pPr marL="457200" indent="-398463">
              <a:spcBef>
                <a:spcPts val="600"/>
              </a:spcBef>
              <a:spcAft>
                <a:spcPts val="1200"/>
              </a:spcAft>
            </a:pPr>
            <a:r>
              <a:rPr lang="en-US" dirty="0">
                <a:solidFill>
                  <a:srgbClr val="000000"/>
                </a:solidFill>
              </a:rPr>
              <a:t>Materials from this course:</a:t>
            </a:r>
          </a:p>
          <a:p>
            <a:pPr marL="857250" lvl="1" indent="-398463">
              <a:spcBef>
                <a:spcPts val="600"/>
              </a:spcBef>
              <a:spcAft>
                <a:spcPts val="1200"/>
              </a:spcAft>
            </a:pPr>
            <a:r>
              <a:rPr lang="en-US" dirty="0">
                <a:solidFill>
                  <a:srgbClr val="000000"/>
                </a:solidFill>
                <a:hlinkClick r:id="rId5"/>
              </a:rPr>
              <a:t>https://github.com/NIEM/NIEM-Training</a:t>
            </a:r>
            <a:r>
              <a:rPr lang="en-US" dirty="0">
                <a:solidFill>
                  <a:srgbClr val="000000"/>
                </a:solidFill>
              </a:rPr>
              <a:t> </a:t>
            </a:r>
          </a:p>
          <a:p>
            <a:pPr marL="857250" lvl="1" indent="-398463">
              <a:spcBef>
                <a:spcPts val="600"/>
              </a:spcBef>
              <a:spcAft>
                <a:spcPts val="1200"/>
              </a:spcAft>
            </a:pPr>
            <a:r>
              <a:rPr lang="en-US" dirty="0">
                <a:solidFill>
                  <a:srgbClr val="000000"/>
                </a:solidFill>
              </a:rPr>
              <a:t>These are internal </a:t>
            </a:r>
            <a:r>
              <a:rPr lang="en-US">
                <a:solidFill>
                  <a:srgbClr val="000000"/>
                </a:solidFill>
              </a:rPr>
              <a:t>work products</a:t>
            </a:r>
            <a:endParaRPr lang="en-US" dirty="0">
              <a:solidFill>
                <a:srgbClr val="000000"/>
              </a:solidFill>
            </a:endParaRPr>
          </a:p>
        </p:txBody>
      </p:sp>
    </p:spTree>
    <p:extLst>
      <p:ext uri="{BB962C8B-B14F-4D97-AF65-F5344CB8AC3E}">
        <p14:creationId xmlns:p14="http://schemas.microsoft.com/office/powerpoint/2010/main" val="3026630702"/>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DBC4E-DD94-448E-80FB-F46647EDD91A}">
  <ds:schemaRefs>
    <ds:schemaRef ds:uri="http://purl.org/dc/dcmitype/"/>
    <ds:schemaRef ds:uri="http://www.w3.org/XML/1998/namespace"/>
    <ds:schemaRef ds:uri="http://purl.org/dc/terms/"/>
    <ds:schemaRef ds:uri="5774b216-7350-4865-8b28-a80b4a7f0bbf"/>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68b5da2-bb96-4ca8-adfe-f026adba9ac0"/>
  </ds:schemaRefs>
</ds:datastoreItem>
</file>

<file path=docProps/app.xml><?xml version="1.0" encoding="utf-8"?>
<Properties xmlns="http://schemas.openxmlformats.org/officeDocument/2006/extended-properties" xmlns:vt="http://schemas.openxmlformats.org/officeDocument/2006/docPropsVTypes">
  <TotalTime>3456</TotalTime>
  <Words>3399</Words>
  <Application>Microsoft Macintosh PowerPoint</Application>
  <PresentationFormat>Widescreen</PresentationFormat>
  <Paragraphs>812</Paragraphs>
  <Slides>100</Slides>
  <Notes>99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100</vt:i4>
      </vt:variant>
    </vt:vector>
  </HeadingPairs>
  <TitlesOfParts>
    <vt:vector size="111" baseType="lpstr">
      <vt:lpstr>Arial</vt:lpstr>
      <vt:lpstr>Bahnschrift</vt:lpstr>
      <vt:lpstr>Calibri</vt:lpstr>
      <vt:lpstr>Helvetica LT Std</vt:lpstr>
      <vt:lpstr>Source Code Pro</vt:lpstr>
      <vt:lpstr>Times New Roman</vt:lpstr>
      <vt:lpstr>Tw Cen MT</vt:lpstr>
      <vt:lpstr>Wingdings</vt:lpstr>
      <vt:lpstr>2_Office Theme</vt:lpstr>
      <vt:lpstr>1_NIEM_white</vt:lpstr>
      <vt:lpstr>2_NIEM_white</vt:lpstr>
      <vt:lpstr>PowerPoint Presentation</vt:lpstr>
      <vt:lpstr> PURPOSE</vt:lpstr>
      <vt:lpstr> Training Dry Run (or Dress Rehearsal)</vt:lpstr>
      <vt:lpstr> Agenda</vt:lpstr>
      <vt:lpstr> Agenda</vt:lpstr>
      <vt:lpstr> Agenda</vt:lpstr>
      <vt:lpstr> Logistics</vt:lpstr>
      <vt:lpstr> Introduction to NIEM</vt:lpstr>
      <vt:lpstr> What is NIEM? - Framework</vt:lpstr>
      <vt:lpstr> What is NIEM? – Interop Problem</vt:lpstr>
      <vt:lpstr> What is NIEM?</vt:lpstr>
      <vt:lpstr> What is NIEM? – Exchanging Data and Components</vt:lpstr>
      <vt:lpstr> What is NIEM? – Simplified Exchanges</vt:lpstr>
      <vt:lpstr> Scope of NIEM</vt:lpstr>
      <vt:lpstr>  Open Source Interconnection (OSI) model</vt:lpstr>
      <vt:lpstr>  Open Source Interconnection (OSI) model</vt:lpstr>
      <vt:lpstr> Open Source Interconnection (OSI) model</vt:lpstr>
      <vt:lpstr> Bottle of Liquid</vt:lpstr>
      <vt:lpstr> Bottle of Liquid</vt:lpstr>
      <vt:lpstr> NIEM Harmonization and Organization</vt:lpstr>
      <vt:lpstr> NIEM Harmonization and Organization</vt:lpstr>
      <vt:lpstr> NIEM Harmonization and Organization</vt:lpstr>
      <vt:lpstr> NIEM Harmonization and Organization</vt:lpstr>
      <vt:lpstr> IEPD Development</vt:lpstr>
      <vt:lpstr> IEPD Overview</vt:lpstr>
      <vt:lpstr> IEPD Process</vt:lpstr>
      <vt:lpstr> IEPD Process</vt:lpstr>
      <vt:lpstr> IEPD Process - Idealized</vt:lpstr>
      <vt:lpstr> IEPD Process – Real Life</vt:lpstr>
      <vt:lpstr> IEPD Artifacts - Documentation</vt:lpstr>
      <vt:lpstr> IEPD Artifacts - Definitional</vt:lpstr>
      <vt:lpstr> Scenario Planning</vt:lpstr>
      <vt:lpstr> Scenario Planning – Existing Documentation</vt:lpstr>
      <vt:lpstr> Requirements Analysis</vt:lpstr>
      <vt:lpstr> Potential Diagrams</vt:lpstr>
      <vt:lpstr> Potential Diagrams</vt:lpstr>
      <vt:lpstr> Potential Diagrams</vt:lpstr>
      <vt:lpstr> UML Class Diagrams</vt:lpstr>
      <vt:lpstr> Business Oriented Class Diagram</vt:lpstr>
      <vt:lpstr> NIEM Oriented Class Diagram</vt:lpstr>
      <vt:lpstr> NIEM Oriented Class Diagram</vt:lpstr>
      <vt:lpstr> NIEM Oriented Class Diagram</vt:lpstr>
      <vt:lpstr> UML Tools</vt:lpstr>
      <vt:lpstr> Business Rules</vt:lpstr>
      <vt:lpstr> The Process from Here On…</vt:lpstr>
      <vt:lpstr> Introduction to Mapping</vt:lpstr>
      <vt:lpstr> NIEM Mapping Template</vt:lpstr>
      <vt:lpstr> Simple Training Spreadsheet</vt:lpstr>
      <vt:lpstr> Tom’s Custom Mapping Spreadsheet</vt:lpstr>
      <vt:lpstr> Basics of Searching NIEM</vt:lpstr>
      <vt:lpstr> Basics of Searching NIEM</vt:lpstr>
      <vt:lpstr> Mapping to Existing NIEM Objects</vt:lpstr>
      <vt:lpstr> What you are defines what you hold</vt:lpstr>
      <vt:lpstr> What you are defines what you hold</vt:lpstr>
      <vt:lpstr> What you are defines what you hold</vt:lpstr>
      <vt:lpstr> What you are defines what you hold</vt:lpstr>
      <vt:lpstr> What you are defines what you hold</vt:lpstr>
      <vt:lpstr> Native Properties</vt:lpstr>
      <vt:lpstr> Substitution Groups</vt:lpstr>
      <vt:lpstr> Namespaces</vt:lpstr>
      <vt:lpstr> Inherited Properties</vt:lpstr>
      <vt:lpstr> Code Tables</vt:lpstr>
      <vt:lpstr> Linking Things Together</vt:lpstr>
      <vt:lpstr> NIEM Structural “Layers”</vt:lpstr>
      <vt:lpstr> Referencing</vt:lpstr>
      <vt:lpstr> Associations</vt:lpstr>
      <vt:lpstr> Associations</vt:lpstr>
      <vt:lpstr> Roles</vt:lpstr>
      <vt:lpstr> Roles – Not Special Kinds of People</vt:lpstr>
      <vt:lpstr> Roles – Allows an Object to Play Multiple Roles</vt:lpstr>
      <vt:lpstr> Roles</vt:lpstr>
      <vt:lpstr> Metadata</vt:lpstr>
      <vt:lpstr> Data                 Metadata</vt:lpstr>
      <vt:lpstr> Metadata</vt:lpstr>
      <vt:lpstr> Combining Domains</vt:lpstr>
      <vt:lpstr> Creating New Objects</vt:lpstr>
      <vt:lpstr> Creating Simple Data Elements</vt:lpstr>
      <vt:lpstr> Creating Complex Objects</vt:lpstr>
      <vt:lpstr> Creating and Validating Schemas</vt:lpstr>
      <vt:lpstr> NIEM Conformance</vt:lpstr>
      <vt:lpstr> How Schemas Fit Together</vt:lpstr>
      <vt:lpstr> How Schemas Fit Together</vt:lpstr>
      <vt:lpstr> How Schemas Fit Together</vt:lpstr>
      <vt:lpstr> How Schemas Fit Together</vt:lpstr>
      <vt:lpstr> How Schemas Fit Together</vt:lpstr>
      <vt:lpstr> How Schemas Fit Together</vt:lpstr>
      <vt:lpstr> How Schemas Fit Together</vt:lpstr>
      <vt:lpstr> Schema Subsets</vt:lpstr>
      <vt:lpstr> Extension Schema(s)</vt:lpstr>
      <vt:lpstr> Exchange Schema</vt:lpstr>
      <vt:lpstr> Schema Help</vt:lpstr>
      <vt:lpstr> Example Instances</vt:lpstr>
      <vt:lpstr> Tips and Tricks</vt:lpstr>
      <vt:lpstr> Other Artifacts</vt:lpstr>
      <vt:lpstr> IEPD Assembly</vt:lpstr>
      <vt:lpstr> Publishing</vt:lpstr>
      <vt:lpstr> Implementation</vt:lpstr>
      <vt:lpstr> Skill level to Implement NIEM</vt:lpstr>
      <vt:lpstr> Resources - Documentation</vt:lpstr>
      <vt:lpstr> Resources -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Tom Carlson</cp:lastModifiedBy>
  <cp:revision>135</cp:revision>
  <dcterms:created xsi:type="dcterms:W3CDTF">2021-02-21T03:42:26Z</dcterms:created>
  <dcterms:modified xsi:type="dcterms:W3CDTF">2021-09-28T16:15:13Z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